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sldIdLst>
    <p:sldId id="256" r:id="rId2"/>
    <p:sldId id="277" r:id="rId3"/>
    <p:sldId id="291" r:id="rId4"/>
    <p:sldId id="300" r:id="rId5"/>
    <p:sldId id="294" r:id="rId6"/>
    <p:sldId id="301" r:id="rId7"/>
    <p:sldId id="285" r:id="rId8"/>
    <p:sldId id="286" r:id="rId9"/>
    <p:sldId id="265" r:id="rId10"/>
    <p:sldId id="264" r:id="rId11"/>
    <p:sldId id="299" r:id="rId12"/>
    <p:sldId id="295" r:id="rId13"/>
    <p:sldId id="296" r:id="rId14"/>
    <p:sldId id="267" r:id="rId15"/>
    <p:sldId id="281" r:id="rId16"/>
    <p:sldId id="292" r:id="rId17"/>
    <p:sldId id="302" r:id="rId18"/>
    <p:sldId id="279" r:id="rId19"/>
    <p:sldId id="303" r:id="rId20"/>
    <p:sldId id="293" r:id="rId21"/>
    <p:sldId id="297" r:id="rId22"/>
    <p:sldId id="278" r:id="rId23"/>
    <p:sldId id="284" r:id="rId24"/>
    <p:sldId id="287" r:id="rId25"/>
    <p:sldId id="288" r:id="rId26"/>
    <p:sldId id="282" r:id="rId27"/>
    <p:sldId id="283" r:id="rId28"/>
    <p:sldId id="304" r:id="rId29"/>
    <p:sldId id="305" r:id="rId30"/>
    <p:sldId id="306" r:id="rId31"/>
    <p:sldId id="307" r:id="rId32"/>
    <p:sldId id="289" r:id="rId33"/>
    <p:sldId id="290" r:id="rId34"/>
    <p:sldId id="298" r:id="rId35"/>
    <p:sldId id="258"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1C1C1C"/>
    <a:srgbClr val="92A977"/>
    <a:srgbClr val="777777"/>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961AD8-2128-4851-BC63-ECD42BF42C2C}" type="doc">
      <dgm:prSet loTypeId="urn:microsoft.com/office/officeart/2005/8/layout/architecture+Icon" loCatId="hierarchy" qsTypeId="urn:microsoft.com/office/officeart/2005/8/quickstyle/simple1" qsCatId="simple" csTypeId="urn:microsoft.com/office/officeart/2005/8/colors/accent1_2" csCatId="accent1" phldr="1"/>
      <dgm:spPr/>
      <dgm:t>
        <a:bodyPr/>
        <a:lstStyle/>
        <a:p>
          <a:endParaRPr lang="en-US"/>
        </a:p>
      </dgm:t>
    </dgm:pt>
    <dgm:pt modelId="{3069350B-355F-4F66-8117-8B770BCADF26}">
      <dgm:prSet phldrT="[Text]" custT="1"/>
      <dgm:spPr>
        <a:ln w="38100">
          <a:solidFill>
            <a:schemeClr val="bg1">
              <a:lumMod val="75000"/>
              <a:lumOff val="25000"/>
            </a:schemeClr>
          </a:solidFill>
        </a:ln>
      </dgm:spPr>
      <dgm:t>
        <a:bodyPr/>
        <a:lstStyle/>
        <a:p>
          <a:r>
            <a:rPr lang="en-US" sz="2400" b="1" dirty="0">
              <a:solidFill>
                <a:schemeClr val="accent4">
                  <a:lumMod val="10000"/>
                </a:schemeClr>
              </a:solidFill>
              <a:latin typeface="Cambria" panose="02040503050406030204" pitchFamily="18" charset="0"/>
            </a:rPr>
            <a:t>Limited Partnership</a:t>
          </a:r>
        </a:p>
      </dgm:t>
    </dgm:pt>
    <dgm:pt modelId="{D5434C25-347E-4048-8991-1D37E6F2B593}" type="parTrans" cxnId="{760432CA-B798-48AF-B96F-6D6E14392136}">
      <dgm:prSet/>
      <dgm:spPr/>
      <dgm:t>
        <a:bodyPr/>
        <a:lstStyle/>
        <a:p>
          <a:endParaRPr lang="en-US"/>
        </a:p>
      </dgm:t>
    </dgm:pt>
    <dgm:pt modelId="{248CA145-F729-4861-A8F4-BDA2F1C5DC6D}" type="sibTrans" cxnId="{760432CA-B798-48AF-B96F-6D6E14392136}">
      <dgm:prSet/>
      <dgm:spPr/>
      <dgm:t>
        <a:bodyPr/>
        <a:lstStyle/>
        <a:p>
          <a:endParaRPr lang="en-US"/>
        </a:p>
      </dgm:t>
    </dgm:pt>
    <dgm:pt modelId="{477419F6-F2CE-4313-B97B-4CF8834141F7}">
      <dgm:prSet phldrT="[Text]" custT="1"/>
      <dgm:spPr>
        <a:ln w="28575">
          <a:solidFill>
            <a:schemeClr val="bg1">
              <a:lumMod val="75000"/>
              <a:lumOff val="25000"/>
            </a:schemeClr>
          </a:solidFill>
        </a:ln>
      </dgm:spPr>
      <dgm:t>
        <a:bodyPr/>
        <a:lstStyle/>
        <a:p>
          <a:pPr>
            <a:lnSpc>
              <a:spcPct val="100000"/>
            </a:lnSpc>
            <a:spcAft>
              <a:spcPts val="0"/>
            </a:spcAft>
          </a:pPr>
          <a:r>
            <a:rPr lang="en-US" sz="2400" b="1" dirty="0">
              <a:solidFill>
                <a:schemeClr val="accent4">
                  <a:lumMod val="10000"/>
                </a:schemeClr>
              </a:solidFill>
              <a:latin typeface="Cambria" panose="02040503050406030204" pitchFamily="18" charset="0"/>
            </a:rPr>
            <a:t>General Partner</a:t>
          </a:r>
        </a:p>
        <a:p>
          <a:pPr>
            <a:lnSpc>
              <a:spcPct val="100000"/>
            </a:lnSpc>
            <a:spcAft>
              <a:spcPts val="0"/>
            </a:spcAft>
          </a:pPr>
          <a:r>
            <a:rPr lang="en-US" sz="2400" b="1" dirty="0">
              <a:solidFill>
                <a:schemeClr val="accent4">
                  <a:lumMod val="10000"/>
                </a:schemeClr>
              </a:solidFill>
              <a:latin typeface="Cambria" panose="02040503050406030204" pitchFamily="18" charset="0"/>
            </a:rPr>
            <a:t>(Developer)</a:t>
          </a:r>
        </a:p>
      </dgm:t>
    </dgm:pt>
    <dgm:pt modelId="{22A9DE21-632E-4431-A349-FC90B61EEE10}" type="parTrans" cxnId="{4AF99A6B-CF29-4D25-ABD1-BC96E87DF63E}">
      <dgm:prSet/>
      <dgm:spPr/>
      <dgm:t>
        <a:bodyPr/>
        <a:lstStyle/>
        <a:p>
          <a:endParaRPr lang="en-US"/>
        </a:p>
      </dgm:t>
    </dgm:pt>
    <dgm:pt modelId="{ADE46E42-1613-4D22-BD96-E1DB1320B405}" type="sibTrans" cxnId="{4AF99A6B-CF29-4D25-ABD1-BC96E87DF63E}">
      <dgm:prSet/>
      <dgm:spPr/>
      <dgm:t>
        <a:bodyPr/>
        <a:lstStyle/>
        <a:p>
          <a:endParaRPr lang="en-US"/>
        </a:p>
      </dgm:t>
    </dgm:pt>
    <dgm:pt modelId="{FB117081-8082-4221-89F3-6B1A7CE283C9}">
      <dgm:prSet phldrT="[Text]" custT="1"/>
      <dgm:spPr>
        <a:ln w="28575">
          <a:solidFill>
            <a:schemeClr val="bg1">
              <a:lumMod val="75000"/>
              <a:lumOff val="25000"/>
            </a:schemeClr>
          </a:solidFill>
        </a:ln>
      </dgm:spPr>
      <dgm:t>
        <a:bodyPr/>
        <a:lstStyle/>
        <a:p>
          <a:pPr>
            <a:lnSpc>
              <a:spcPct val="100000"/>
            </a:lnSpc>
            <a:spcAft>
              <a:spcPts val="0"/>
            </a:spcAft>
          </a:pPr>
          <a:r>
            <a:rPr lang="en-US" sz="2400" b="1" dirty="0">
              <a:solidFill>
                <a:schemeClr val="accent4">
                  <a:lumMod val="10000"/>
                </a:schemeClr>
              </a:solidFill>
              <a:latin typeface="Cambria" panose="02040503050406030204" pitchFamily="18" charset="0"/>
            </a:rPr>
            <a:t>Limited Partner</a:t>
          </a:r>
        </a:p>
        <a:p>
          <a:pPr>
            <a:lnSpc>
              <a:spcPct val="100000"/>
            </a:lnSpc>
            <a:spcAft>
              <a:spcPts val="0"/>
            </a:spcAft>
          </a:pPr>
          <a:r>
            <a:rPr lang="en-US" sz="2400" b="1" dirty="0">
              <a:solidFill>
                <a:schemeClr val="accent4">
                  <a:lumMod val="10000"/>
                </a:schemeClr>
              </a:solidFill>
              <a:latin typeface="Cambria" panose="02040503050406030204" pitchFamily="18" charset="0"/>
            </a:rPr>
            <a:t>(Investor)</a:t>
          </a:r>
        </a:p>
      </dgm:t>
    </dgm:pt>
    <dgm:pt modelId="{B7E4F3E4-16AC-4CCB-89F7-DF20C3531298}" type="parTrans" cxnId="{5293AAA2-8B1D-4493-AD4C-5FEB1534B43C}">
      <dgm:prSet/>
      <dgm:spPr>
        <a:solidFill>
          <a:schemeClr val="tx1">
            <a:lumMod val="65000"/>
          </a:schemeClr>
        </a:solidFill>
      </dgm:spPr>
      <dgm:t>
        <a:bodyPr/>
        <a:lstStyle/>
        <a:p>
          <a:endParaRPr lang="en-US"/>
        </a:p>
      </dgm:t>
    </dgm:pt>
    <dgm:pt modelId="{50837509-EE5B-4BA9-B1E9-E3055DB4DECD}" type="sibTrans" cxnId="{5293AAA2-8B1D-4493-AD4C-5FEB1534B43C}">
      <dgm:prSet/>
      <dgm:spPr/>
      <dgm:t>
        <a:bodyPr/>
        <a:lstStyle/>
        <a:p>
          <a:endParaRPr lang="en-US"/>
        </a:p>
      </dgm:t>
    </dgm:pt>
    <dgm:pt modelId="{FB3220DA-E7BB-46DA-9EDE-B5999845BEBB}" type="pres">
      <dgm:prSet presAssocID="{E2961AD8-2128-4851-BC63-ECD42BF42C2C}" presName="Name0" presStyleCnt="0">
        <dgm:presLayoutVars>
          <dgm:chPref val="1"/>
          <dgm:dir/>
          <dgm:animOne val="branch"/>
          <dgm:animLvl val="lvl"/>
          <dgm:resizeHandles/>
        </dgm:presLayoutVars>
      </dgm:prSet>
      <dgm:spPr/>
    </dgm:pt>
    <dgm:pt modelId="{84747F86-33EC-4B94-87BD-EE54CCCCF807}" type="pres">
      <dgm:prSet presAssocID="{3069350B-355F-4F66-8117-8B770BCADF26}" presName="vertOne" presStyleCnt="0"/>
      <dgm:spPr/>
    </dgm:pt>
    <dgm:pt modelId="{57176BD5-45BC-4697-9FD6-AF443FC038FE}" type="pres">
      <dgm:prSet presAssocID="{3069350B-355F-4F66-8117-8B770BCADF26}" presName="txOne" presStyleLbl="node0" presStyleIdx="0" presStyleCnt="1" custScaleX="54040" custScaleY="16618" custLinFactY="-32777" custLinFactNeighborX="2154" custLinFactNeighborY="-100000">
        <dgm:presLayoutVars>
          <dgm:chPref val="3"/>
        </dgm:presLayoutVars>
      </dgm:prSet>
      <dgm:spPr/>
    </dgm:pt>
    <dgm:pt modelId="{90DB22FF-CE51-4FE2-89EB-420E3216730E}" type="pres">
      <dgm:prSet presAssocID="{3069350B-355F-4F66-8117-8B770BCADF26}" presName="parTransOne" presStyleCnt="0"/>
      <dgm:spPr/>
    </dgm:pt>
    <dgm:pt modelId="{DA8D021F-C86C-4809-9EDF-5F5982D5C631}" type="pres">
      <dgm:prSet presAssocID="{3069350B-355F-4F66-8117-8B770BCADF26}" presName="horzOne" presStyleCnt="0"/>
      <dgm:spPr/>
    </dgm:pt>
    <dgm:pt modelId="{62DE5863-4CF4-4B57-9868-8B38B04E2771}" type="pres">
      <dgm:prSet presAssocID="{477419F6-F2CE-4313-B97B-4CF8834141F7}" presName="vertTwo" presStyleCnt="0"/>
      <dgm:spPr/>
    </dgm:pt>
    <dgm:pt modelId="{DDEC7563-9CBC-480D-9815-496B2D482A6E}" type="pres">
      <dgm:prSet presAssocID="{477419F6-F2CE-4313-B97B-4CF8834141F7}" presName="txTwo" presStyleLbl="node2" presStyleIdx="0" presStyleCnt="2" custScaleX="73948" custScaleY="17069" custLinFactNeighborX="1851" custLinFactNeighborY="25119">
        <dgm:presLayoutVars>
          <dgm:chPref val="3"/>
        </dgm:presLayoutVars>
      </dgm:prSet>
      <dgm:spPr/>
    </dgm:pt>
    <dgm:pt modelId="{A501E283-A3D4-4B46-BD3D-A1B26D1297C5}" type="pres">
      <dgm:prSet presAssocID="{477419F6-F2CE-4313-B97B-4CF8834141F7}" presName="horzTwo" presStyleCnt="0"/>
      <dgm:spPr/>
    </dgm:pt>
    <dgm:pt modelId="{BB63B921-14F0-4CDA-83EC-470B82501425}" type="pres">
      <dgm:prSet presAssocID="{ADE46E42-1613-4D22-BD96-E1DB1320B405}" presName="sibSpaceTwo" presStyleCnt="0"/>
      <dgm:spPr/>
    </dgm:pt>
    <dgm:pt modelId="{574E3AB9-33A3-4108-84EC-042A798D3F82}" type="pres">
      <dgm:prSet presAssocID="{FB117081-8082-4221-89F3-6B1A7CE283C9}" presName="vertTwo" presStyleCnt="0"/>
      <dgm:spPr/>
    </dgm:pt>
    <dgm:pt modelId="{24B5740A-92EF-4A96-9ACC-74D8872BDE10}" type="pres">
      <dgm:prSet presAssocID="{FB117081-8082-4221-89F3-6B1A7CE283C9}" presName="txTwo" presStyleLbl="node2" presStyleIdx="1" presStyleCnt="2" custScaleX="69316" custScaleY="17153" custLinFactNeighborX="1493" custLinFactNeighborY="25641">
        <dgm:presLayoutVars>
          <dgm:chPref val="3"/>
        </dgm:presLayoutVars>
      </dgm:prSet>
      <dgm:spPr/>
    </dgm:pt>
    <dgm:pt modelId="{AC1AB889-DD96-43DD-B055-55D13FFA4C42}" type="pres">
      <dgm:prSet presAssocID="{FB117081-8082-4221-89F3-6B1A7CE283C9}" presName="horzTwo" presStyleCnt="0"/>
      <dgm:spPr/>
    </dgm:pt>
  </dgm:ptLst>
  <dgm:cxnLst>
    <dgm:cxn modelId="{4AF99A6B-CF29-4D25-ABD1-BC96E87DF63E}" srcId="{3069350B-355F-4F66-8117-8B770BCADF26}" destId="{477419F6-F2CE-4313-B97B-4CF8834141F7}" srcOrd="0" destOrd="0" parTransId="{22A9DE21-632E-4431-A349-FC90B61EEE10}" sibTransId="{ADE46E42-1613-4D22-BD96-E1DB1320B405}"/>
    <dgm:cxn modelId="{3263F773-65D3-41F6-ACA2-1AD37AC3BB6F}" type="presOf" srcId="{3069350B-355F-4F66-8117-8B770BCADF26}" destId="{57176BD5-45BC-4697-9FD6-AF443FC038FE}" srcOrd="0" destOrd="0" presId="urn:microsoft.com/office/officeart/2005/8/layout/architecture+Icon"/>
    <dgm:cxn modelId="{5293AAA2-8B1D-4493-AD4C-5FEB1534B43C}" srcId="{3069350B-355F-4F66-8117-8B770BCADF26}" destId="{FB117081-8082-4221-89F3-6B1A7CE283C9}" srcOrd="1" destOrd="0" parTransId="{B7E4F3E4-16AC-4CCB-89F7-DF20C3531298}" sibTransId="{50837509-EE5B-4BA9-B1E9-E3055DB4DECD}"/>
    <dgm:cxn modelId="{438104C1-988D-431E-9B59-563129887736}" type="presOf" srcId="{E2961AD8-2128-4851-BC63-ECD42BF42C2C}" destId="{FB3220DA-E7BB-46DA-9EDE-B5999845BEBB}" srcOrd="0" destOrd="0" presId="urn:microsoft.com/office/officeart/2005/8/layout/architecture+Icon"/>
    <dgm:cxn modelId="{B250BFC4-F1BC-4188-8266-AD70A3E055C8}" type="presOf" srcId="{477419F6-F2CE-4313-B97B-4CF8834141F7}" destId="{DDEC7563-9CBC-480D-9815-496B2D482A6E}" srcOrd="0" destOrd="0" presId="urn:microsoft.com/office/officeart/2005/8/layout/architecture+Icon"/>
    <dgm:cxn modelId="{760432CA-B798-48AF-B96F-6D6E14392136}" srcId="{E2961AD8-2128-4851-BC63-ECD42BF42C2C}" destId="{3069350B-355F-4F66-8117-8B770BCADF26}" srcOrd="0" destOrd="0" parTransId="{D5434C25-347E-4048-8991-1D37E6F2B593}" sibTransId="{248CA145-F729-4861-A8F4-BDA2F1C5DC6D}"/>
    <dgm:cxn modelId="{BA47ECF9-4B5A-43B7-90FB-399625ABCDAA}" type="presOf" srcId="{FB117081-8082-4221-89F3-6B1A7CE283C9}" destId="{24B5740A-92EF-4A96-9ACC-74D8872BDE10}" srcOrd="0" destOrd="0" presId="urn:microsoft.com/office/officeart/2005/8/layout/architecture+Icon"/>
    <dgm:cxn modelId="{4EFAF4AE-F7E5-464B-BAFC-04DACDDDAC8A}" type="presParOf" srcId="{FB3220DA-E7BB-46DA-9EDE-B5999845BEBB}" destId="{84747F86-33EC-4B94-87BD-EE54CCCCF807}" srcOrd="0" destOrd="0" presId="urn:microsoft.com/office/officeart/2005/8/layout/architecture+Icon"/>
    <dgm:cxn modelId="{3D6A4836-411E-49CE-A629-CA1B2B29C960}" type="presParOf" srcId="{84747F86-33EC-4B94-87BD-EE54CCCCF807}" destId="{57176BD5-45BC-4697-9FD6-AF443FC038FE}" srcOrd="0" destOrd="0" presId="urn:microsoft.com/office/officeart/2005/8/layout/architecture+Icon"/>
    <dgm:cxn modelId="{9D3B4C59-024D-4A37-9B53-C57846BCC934}" type="presParOf" srcId="{84747F86-33EC-4B94-87BD-EE54CCCCF807}" destId="{90DB22FF-CE51-4FE2-89EB-420E3216730E}" srcOrd="1" destOrd="0" presId="urn:microsoft.com/office/officeart/2005/8/layout/architecture+Icon"/>
    <dgm:cxn modelId="{2698F7A3-FBA9-48C0-82BF-31F9A1970030}" type="presParOf" srcId="{84747F86-33EC-4B94-87BD-EE54CCCCF807}" destId="{DA8D021F-C86C-4809-9EDF-5F5982D5C631}" srcOrd="2" destOrd="0" presId="urn:microsoft.com/office/officeart/2005/8/layout/architecture+Icon"/>
    <dgm:cxn modelId="{C7C16A7B-327F-4D8F-A01E-DF947E0675DF}" type="presParOf" srcId="{DA8D021F-C86C-4809-9EDF-5F5982D5C631}" destId="{62DE5863-4CF4-4B57-9868-8B38B04E2771}" srcOrd="0" destOrd="0" presId="urn:microsoft.com/office/officeart/2005/8/layout/architecture+Icon"/>
    <dgm:cxn modelId="{2311F1CB-3080-4447-A108-738E564CA2FC}" type="presParOf" srcId="{62DE5863-4CF4-4B57-9868-8B38B04E2771}" destId="{DDEC7563-9CBC-480D-9815-496B2D482A6E}" srcOrd="0" destOrd="0" presId="urn:microsoft.com/office/officeart/2005/8/layout/architecture+Icon"/>
    <dgm:cxn modelId="{1C57A6B1-8245-45AF-9991-9FDB78C3071A}" type="presParOf" srcId="{62DE5863-4CF4-4B57-9868-8B38B04E2771}" destId="{A501E283-A3D4-4B46-BD3D-A1B26D1297C5}" srcOrd="1" destOrd="0" presId="urn:microsoft.com/office/officeart/2005/8/layout/architecture+Icon"/>
    <dgm:cxn modelId="{B013FB49-42F1-40D7-8017-D9AE062D6282}" type="presParOf" srcId="{DA8D021F-C86C-4809-9EDF-5F5982D5C631}" destId="{BB63B921-14F0-4CDA-83EC-470B82501425}" srcOrd="1" destOrd="0" presId="urn:microsoft.com/office/officeart/2005/8/layout/architecture+Icon"/>
    <dgm:cxn modelId="{079F09DF-1992-4281-A2D0-B56D27390276}" type="presParOf" srcId="{DA8D021F-C86C-4809-9EDF-5F5982D5C631}" destId="{574E3AB9-33A3-4108-84EC-042A798D3F82}" srcOrd="2" destOrd="0" presId="urn:microsoft.com/office/officeart/2005/8/layout/architecture+Icon"/>
    <dgm:cxn modelId="{F0D7745D-6DEA-4C56-8D8B-761AFC720525}" type="presParOf" srcId="{574E3AB9-33A3-4108-84EC-042A798D3F82}" destId="{24B5740A-92EF-4A96-9ACC-74D8872BDE10}" srcOrd="0" destOrd="0" presId="urn:microsoft.com/office/officeart/2005/8/layout/architecture+Icon"/>
    <dgm:cxn modelId="{1C14A57F-39D8-4BC3-8D03-99103E84F2FE}" type="presParOf" srcId="{574E3AB9-33A3-4108-84EC-042A798D3F82}" destId="{AC1AB889-DD96-43DD-B055-55D13FFA4C42}" srcOrd="1" destOrd="0" presId="urn:microsoft.com/office/officeart/2005/8/layout/architecture+Icon"/>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176BD5-45BC-4697-9FD6-AF443FC038FE}">
      <dsp:nvSpPr>
        <dsp:cNvPr id="0" name=""/>
        <dsp:cNvSpPr/>
      </dsp:nvSpPr>
      <dsp:spPr>
        <a:xfrm>
          <a:off x="1839078" y="714789"/>
          <a:ext cx="3952099" cy="873741"/>
        </a:xfrm>
        <a:prstGeom prst="roundRect">
          <a:avLst>
            <a:gd name="adj" fmla="val 10000"/>
          </a:avLst>
        </a:prstGeom>
        <a:solidFill>
          <a:schemeClr val="accent1">
            <a:hueOff val="0"/>
            <a:satOff val="0"/>
            <a:lumOff val="0"/>
            <a:alphaOff val="0"/>
          </a:schemeClr>
        </a:solidFill>
        <a:ln w="38100" cap="flat" cmpd="sng" algn="ctr">
          <a:solidFill>
            <a:schemeClr val="bg1">
              <a:lumMod val="75000"/>
              <a:lumOff val="2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4">
                  <a:lumMod val="10000"/>
                </a:schemeClr>
              </a:solidFill>
              <a:latin typeface="Cambria" panose="02040503050406030204" pitchFamily="18" charset="0"/>
            </a:rPr>
            <a:t>Limited Partnership</a:t>
          </a:r>
        </a:p>
      </dsp:txBody>
      <dsp:txXfrm>
        <a:off x="1864669" y="740380"/>
        <a:ext cx="3900917" cy="822559"/>
      </dsp:txXfrm>
    </dsp:sp>
    <dsp:sp modelId="{DDEC7563-9CBC-480D-9815-496B2D482A6E}">
      <dsp:nvSpPr>
        <dsp:cNvPr id="0" name=""/>
        <dsp:cNvSpPr/>
      </dsp:nvSpPr>
      <dsp:spPr>
        <a:xfrm>
          <a:off x="90213" y="2861391"/>
          <a:ext cx="3565795" cy="897453"/>
        </a:xfrm>
        <a:prstGeom prst="roundRect">
          <a:avLst>
            <a:gd name="adj" fmla="val 10000"/>
          </a:avLst>
        </a:prstGeom>
        <a:solidFill>
          <a:schemeClr val="accent1">
            <a:hueOff val="0"/>
            <a:satOff val="0"/>
            <a:lumOff val="0"/>
            <a:alphaOff val="0"/>
          </a:schemeClr>
        </a:solidFill>
        <a:ln w="28575" cap="flat" cmpd="sng" algn="ctr">
          <a:solidFill>
            <a:schemeClr val="bg1">
              <a:lumMod val="75000"/>
              <a:lumOff val="2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100000"/>
            </a:lnSpc>
            <a:spcBef>
              <a:spcPct val="0"/>
            </a:spcBef>
            <a:spcAft>
              <a:spcPts val="0"/>
            </a:spcAft>
            <a:buNone/>
          </a:pPr>
          <a:r>
            <a:rPr lang="en-US" sz="2400" b="1" kern="1200" dirty="0">
              <a:solidFill>
                <a:schemeClr val="accent4">
                  <a:lumMod val="10000"/>
                </a:schemeClr>
              </a:solidFill>
              <a:latin typeface="Cambria" panose="02040503050406030204" pitchFamily="18" charset="0"/>
            </a:rPr>
            <a:t>General Partner</a:t>
          </a:r>
        </a:p>
        <a:p>
          <a:pPr marL="0" lvl="0" indent="0" algn="ctr" defTabSz="1066800">
            <a:lnSpc>
              <a:spcPct val="100000"/>
            </a:lnSpc>
            <a:spcBef>
              <a:spcPct val="0"/>
            </a:spcBef>
            <a:spcAft>
              <a:spcPts val="0"/>
            </a:spcAft>
            <a:buNone/>
          </a:pPr>
          <a:r>
            <a:rPr lang="en-US" sz="2400" b="1" kern="1200" dirty="0">
              <a:solidFill>
                <a:schemeClr val="accent4">
                  <a:lumMod val="10000"/>
                </a:schemeClr>
              </a:solidFill>
              <a:latin typeface="Cambria" panose="02040503050406030204" pitchFamily="18" charset="0"/>
            </a:rPr>
            <a:t>(Developer)</a:t>
          </a:r>
        </a:p>
      </dsp:txBody>
      <dsp:txXfrm>
        <a:off x="116499" y="2887677"/>
        <a:ext cx="3513223" cy="844881"/>
      </dsp:txXfrm>
    </dsp:sp>
    <dsp:sp modelId="{24B5740A-92EF-4A96-9ACC-74D8872BDE10}">
      <dsp:nvSpPr>
        <dsp:cNvPr id="0" name=""/>
        <dsp:cNvSpPr/>
      </dsp:nvSpPr>
      <dsp:spPr>
        <a:xfrm>
          <a:off x="3972760" y="2884421"/>
          <a:ext cx="3342439" cy="901870"/>
        </a:xfrm>
        <a:prstGeom prst="roundRect">
          <a:avLst>
            <a:gd name="adj" fmla="val 10000"/>
          </a:avLst>
        </a:prstGeom>
        <a:solidFill>
          <a:schemeClr val="accent1">
            <a:hueOff val="0"/>
            <a:satOff val="0"/>
            <a:lumOff val="0"/>
            <a:alphaOff val="0"/>
          </a:schemeClr>
        </a:solidFill>
        <a:ln w="28575" cap="flat" cmpd="sng" algn="ctr">
          <a:solidFill>
            <a:schemeClr val="bg1">
              <a:lumMod val="75000"/>
              <a:lumOff val="2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100000"/>
            </a:lnSpc>
            <a:spcBef>
              <a:spcPct val="0"/>
            </a:spcBef>
            <a:spcAft>
              <a:spcPts val="0"/>
            </a:spcAft>
            <a:buNone/>
          </a:pPr>
          <a:r>
            <a:rPr lang="en-US" sz="2400" b="1" kern="1200" dirty="0">
              <a:solidFill>
                <a:schemeClr val="accent4">
                  <a:lumMod val="10000"/>
                </a:schemeClr>
              </a:solidFill>
              <a:latin typeface="Cambria" panose="02040503050406030204" pitchFamily="18" charset="0"/>
            </a:rPr>
            <a:t>Limited Partner</a:t>
          </a:r>
        </a:p>
        <a:p>
          <a:pPr marL="0" lvl="0" indent="0" algn="ctr" defTabSz="1066800">
            <a:lnSpc>
              <a:spcPct val="100000"/>
            </a:lnSpc>
            <a:spcBef>
              <a:spcPct val="0"/>
            </a:spcBef>
            <a:spcAft>
              <a:spcPts val="0"/>
            </a:spcAft>
            <a:buNone/>
          </a:pPr>
          <a:r>
            <a:rPr lang="en-US" sz="2400" b="1" kern="1200" dirty="0">
              <a:solidFill>
                <a:schemeClr val="accent4">
                  <a:lumMod val="10000"/>
                </a:schemeClr>
              </a:solidFill>
              <a:latin typeface="Cambria" panose="02040503050406030204" pitchFamily="18" charset="0"/>
            </a:rPr>
            <a:t>(Investor)</a:t>
          </a:r>
        </a:p>
      </dsp:txBody>
      <dsp:txXfrm>
        <a:off x="3999175" y="2910836"/>
        <a:ext cx="3289609" cy="849040"/>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Icon">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57513"/>
          </a:xfrm>
          <a:prstGeom prst="rect">
            <a:avLst/>
          </a:prstGeom>
        </p:spPr>
        <p:txBody>
          <a:bodyPr vert="horz" lIns="89730" tIns="44865" rIns="89730" bIns="44865" rtlCol="0"/>
          <a:lstStyle>
            <a:lvl1pPr algn="l">
              <a:defRPr sz="1200"/>
            </a:lvl1pPr>
          </a:lstStyle>
          <a:p>
            <a:endParaRPr lang="en-US"/>
          </a:p>
        </p:txBody>
      </p:sp>
      <p:sp>
        <p:nvSpPr>
          <p:cNvPr id="3" name="Date Placeholder 2"/>
          <p:cNvSpPr>
            <a:spLocks noGrp="1"/>
          </p:cNvSpPr>
          <p:nvPr>
            <p:ph type="dt" idx="1"/>
          </p:nvPr>
        </p:nvSpPr>
        <p:spPr>
          <a:xfrm>
            <a:off x="3884027" y="0"/>
            <a:ext cx="2972421" cy="457513"/>
          </a:xfrm>
          <a:prstGeom prst="rect">
            <a:avLst/>
          </a:prstGeom>
        </p:spPr>
        <p:txBody>
          <a:bodyPr vert="horz" lIns="89730" tIns="44865" rIns="89730" bIns="44865" rtlCol="0"/>
          <a:lstStyle>
            <a:lvl1pPr algn="r">
              <a:defRPr sz="1200"/>
            </a:lvl1pPr>
          </a:lstStyle>
          <a:p>
            <a:fld id="{23750388-E596-4B4B-BD71-F4ABEBA690A6}" type="datetimeFigureOut">
              <a:rPr lang="en-US" smtClean="0"/>
              <a:t>12/7/2020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89730" tIns="44865" rIns="89730" bIns="44865" rtlCol="0" anchor="ctr"/>
          <a:lstStyle/>
          <a:p>
            <a:endParaRPr lang="en-US"/>
          </a:p>
        </p:txBody>
      </p:sp>
      <p:sp>
        <p:nvSpPr>
          <p:cNvPr id="5" name="Notes Placeholder 4"/>
          <p:cNvSpPr>
            <a:spLocks noGrp="1"/>
          </p:cNvSpPr>
          <p:nvPr>
            <p:ph type="body" sz="quarter" idx="3"/>
          </p:nvPr>
        </p:nvSpPr>
        <p:spPr>
          <a:xfrm>
            <a:off x="686421" y="4344025"/>
            <a:ext cx="5485158" cy="4114488"/>
          </a:xfrm>
          <a:prstGeom prst="rect">
            <a:avLst/>
          </a:prstGeom>
        </p:spPr>
        <p:txBody>
          <a:bodyPr vert="horz" lIns="89730" tIns="44865" rIns="89730" bIns="448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684926"/>
            <a:ext cx="2972421" cy="457513"/>
          </a:xfrm>
          <a:prstGeom prst="rect">
            <a:avLst/>
          </a:prstGeom>
        </p:spPr>
        <p:txBody>
          <a:bodyPr vert="horz" lIns="89730" tIns="44865" rIns="89730" bIns="44865" rtlCol="0" anchor="b"/>
          <a:lstStyle>
            <a:lvl1pPr algn="l">
              <a:defRPr sz="1200"/>
            </a:lvl1pPr>
          </a:lstStyle>
          <a:p>
            <a:endParaRPr lang="en-US"/>
          </a:p>
        </p:txBody>
      </p:sp>
      <p:sp>
        <p:nvSpPr>
          <p:cNvPr id="7" name="Slide Number Placeholder 6"/>
          <p:cNvSpPr>
            <a:spLocks noGrp="1"/>
          </p:cNvSpPr>
          <p:nvPr>
            <p:ph type="sldNum" sz="quarter" idx="5"/>
          </p:nvPr>
        </p:nvSpPr>
        <p:spPr>
          <a:xfrm>
            <a:off x="3884027" y="8684926"/>
            <a:ext cx="2972421" cy="457513"/>
          </a:xfrm>
          <a:prstGeom prst="rect">
            <a:avLst/>
          </a:prstGeom>
        </p:spPr>
        <p:txBody>
          <a:bodyPr vert="horz" lIns="89730" tIns="44865" rIns="89730" bIns="44865" rtlCol="0" anchor="b"/>
          <a:lstStyle>
            <a:lvl1pPr algn="r">
              <a:defRPr sz="1200"/>
            </a:lvl1pPr>
          </a:lstStyle>
          <a:p>
            <a:fld id="{F6301EB5-89ED-4ABF-96F4-3E88AD0CD493}" type="slidenum">
              <a:rPr lang="en-US" smtClean="0"/>
              <a:t>‹#›</a:t>
            </a:fld>
            <a:endParaRPr lang="en-US"/>
          </a:p>
        </p:txBody>
      </p:sp>
    </p:spTree>
    <p:extLst>
      <p:ext uri="{BB962C8B-B14F-4D97-AF65-F5344CB8AC3E}">
        <p14:creationId xmlns:p14="http://schemas.microsoft.com/office/powerpoint/2010/main" val="432805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a:t>
            </a:fld>
            <a:endParaRPr lang="en-US"/>
          </a:p>
        </p:txBody>
      </p:sp>
    </p:spTree>
    <p:extLst>
      <p:ext uri="{BB962C8B-B14F-4D97-AF65-F5344CB8AC3E}">
        <p14:creationId xmlns:p14="http://schemas.microsoft.com/office/powerpoint/2010/main" val="3817021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DGC Note:  Need to get current rates and insert here.</a:t>
            </a:r>
          </a:p>
        </p:txBody>
      </p:sp>
      <p:sp>
        <p:nvSpPr>
          <p:cNvPr id="4" name="Slide Number Placeholder 3"/>
          <p:cNvSpPr>
            <a:spLocks noGrp="1"/>
          </p:cNvSpPr>
          <p:nvPr>
            <p:ph type="sldNum" sz="quarter" idx="10"/>
          </p:nvPr>
        </p:nvSpPr>
        <p:spPr/>
        <p:txBody>
          <a:bodyPr/>
          <a:lstStyle/>
          <a:p>
            <a:fld id="{F6301EB5-89ED-4ABF-96F4-3E88AD0CD493}" type="slidenum">
              <a:rPr lang="en-US" smtClean="0"/>
              <a:t>8</a:t>
            </a:fld>
            <a:endParaRPr lang="en-US"/>
          </a:p>
        </p:txBody>
      </p:sp>
    </p:spTree>
    <p:extLst>
      <p:ext uri="{BB962C8B-B14F-4D97-AF65-F5344CB8AC3E}">
        <p14:creationId xmlns:p14="http://schemas.microsoft.com/office/powerpoint/2010/main" val="1485596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DGC Note:  Need to get current rates and insert here.</a:t>
            </a:r>
          </a:p>
        </p:txBody>
      </p:sp>
      <p:sp>
        <p:nvSpPr>
          <p:cNvPr id="4" name="Slide Number Placeholder 3"/>
          <p:cNvSpPr>
            <a:spLocks noGrp="1"/>
          </p:cNvSpPr>
          <p:nvPr>
            <p:ph type="sldNum" sz="quarter" idx="10"/>
          </p:nvPr>
        </p:nvSpPr>
        <p:spPr/>
        <p:txBody>
          <a:bodyPr/>
          <a:lstStyle/>
          <a:p>
            <a:fld id="{F6301EB5-89ED-4ABF-96F4-3E88AD0CD493}" type="slidenum">
              <a:rPr lang="en-US" smtClean="0"/>
              <a:t>12</a:t>
            </a:fld>
            <a:endParaRPr lang="en-US"/>
          </a:p>
        </p:txBody>
      </p:sp>
    </p:spTree>
    <p:extLst>
      <p:ext uri="{BB962C8B-B14F-4D97-AF65-F5344CB8AC3E}">
        <p14:creationId xmlns:p14="http://schemas.microsoft.com/office/powerpoint/2010/main" val="1485596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DGC Note:  Need to get current rates and insert here.</a:t>
            </a:r>
          </a:p>
        </p:txBody>
      </p:sp>
      <p:sp>
        <p:nvSpPr>
          <p:cNvPr id="4" name="Slide Number Placeholder 3"/>
          <p:cNvSpPr>
            <a:spLocks noGrp="1"/>
          </p:cNvSpPr>
          <p:nvPr>
            <p:ph type="sldNum" sz="quarter" idx="10"/>
          </p:nvPr>
        </p:nvSpPr>
        <p:spPr/>
        <p:txBody>
          <a:bodyPr/>
          <a:lstStyle/>
          <a:p>
            <a:fld id="{F6301EB5-89ED-4ABF-96F4-3E88AD0CD493}" type="slidenum">
              <a:rPr lang="en-US" smtClean="0"/>
              <a:t>13</a:t>
            </a:fld>
            <a:endParaRPr lang="en-US"/>
          </a:p>
        </p:txBody>
      </p:sp>
    </p:spTree>
    <p:extLst>
      <p:ext uri="{BB962C8B-B14F-4D97-AF65-F5344CB8AC3E}">
        <p14:creationId xmlns:p14="http://schemas.microsoft.com/office/powerpoint/2010/main" val="1485596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DA31FF2-7F0A-4C39-A569-4D44994B68B0}" type="slidenum">
              <a:rPr lang="en-US" altLang="en-US" smtClean="0"/>
              <a:pPr/>
              <a:t>‹#›</a:t>
            </a:fld>
            <a:endParaRPr lang="en-US" alt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6D48BBB-BD22-4847-9DC6-9EC97DDA88EE}"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B65EB26-6D57-41DA-B6BD-8CC5148F007D}"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BE47F1D-90A0-4B9E-85F9-72F1E496F5D2}"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lang="en-US" alt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897BF3C5-E790-4520-905A-A76DE421DAAA}" type="slidenum">
              <a:rPr lang="en-US" altLang="en-US" smtClean="0"/>
              <a:pPr/>
              <a:t>‹#›</a:t>
            </a:fld>
            <a:endParaRPr lang="en-US" alt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3EBE4B4-1B75-4E50-B11E-6A42A0493896}"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724768AC-12BD-49DA-9167-2B4B592C7629}"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386A7923-FD41-459D-AE36-B27CDB6845FC}"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8D2BFA04-0D4A-4E0C-911D-A71B5E564EA4}"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8ADDA23-96CB-41C8-9A4E-DFC00F3E6D6D}" type="slidenum">
              <a:rPr lang="en-US" altLang="en-US" smtClean="0"/>
              <a:pPr/>
              <a:t>‹#›</a:t>
            </a:fld>
            <a:endParaRPr lang="en-US" alt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4CAED0D-3E85-4746-B1A0-06AF5AF85DDC}" type="slidenum">
              <a:rPr lang="en-US" altLang="en-US" smtClean="0"/>
              <a:pPr/>
              <a:t>‹#›</a:t>
            </a:fld>
            <a:endParaRPr lang="en-US" alt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lt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87AD583-76CB-47A1-A9B7-A051013C3C3E}" type="slidenum">
              <a:rPr lang="en-US" altLang="en-US" smtClean="0"/>
              <a:pPr/>
              <a:t>‹#›</a:t>
            </a:fld>
            <a:endParaRPr lang="en-US" alt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nlihc.org/" TargetMode="External"/><Relationship Id="rId2" Type="http://schemas.openxmlformats.org/officeDocument/2006/relationships/hyperlink" Target="http://unclefed.com/surviveIRS/lihc.pdf" TargetMode="External"/><Relationship Id="rId1" Type="http://schemas.openxmlformats.org/officeDocument/2006/relationships/slideLayout" Target="../slideLayouts/slideLayout2.xml"/><Relationship Id="rId4" Type="http://schemas.openxmlformats.org/officeDocument/2006/relationships/hyperlink" Target="http://www.cohnreznick.com/affordablehousing"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85800" y="4648200"/>
            <a:ext cx="6477000" cy="685800"/>
          </a:xfrm>
        </p:spPr>
        <p:txBody>
          <a:bodyPr>
            <a:normAutofit/>
          </a:bodyPr>
          <a:lstStyle/>
          <a:p>
            <a:r>
              <a:rPr lang="en-US" sz="1400" cap="small" dirty="0">
                <a:solidFill>
                  <a:schemeClr val="tx1"/>
                </a:solidFill>
                <a:latin typeface="+mj-lt"/>
              </a:rPr>
              <a:t>By Delphine G. Carnes</a:t>
            </a:r>
          </a:p>
          <a:p>
            <a:r>
              <a:rPr lang="en-US" sz="1400" cap="small" dirty="0">
                <a:solidFill>
                  <a:schemeClr val="tx1"/>
                </a:solidFill>
                <a:latin typeface="+mj-lt"/>
              </a:rPr>
              <a:t>Delphine Carnes Law Group, PLC</a:t>
            </a:r>
          </a:p>
          <a:p>
            <a:endParaRPr lang="en-US" sz="1400" cap="small" dirty="0">
              <a:solidFill>
                <a:schemeClr val="tx1"/>
              </a:solidFill>
              <a:latin typeface="+mj-lt"/>
            </a:endParaRPr>
          </a:p>
          <a:p>
            <a:endParaRPr lang="en-US" sz="1400" cap="small" dirty="0">
              <a:solidFill>
                <a:schemeClr val="tx1"/>
              </a:solidFill>
              <a:latin typeface="+mj-lt"/>
            </a:endParaRPr>
          </a:p>
        </p:txBody>
      </p:sp>
      <p:sp>
        <p:nvSpPr>
          <p:cNvPr id="2" name="Title 1"/>
          <p:cNvSpPr>
            <a:spLocks noGrp="1"/>
          </p:cNvSpPr>
          <p:nvPr>
            <p:ph type="ctrTitle"/>
          </p:nvPr>
        </p:nvSpPr>
        <p:spPr>
          <a:xfrm>
            <a:off x="228600" y="228600"/>
            <a:ext cx="8610600" cy="1295400"/>
          </a:xfrm>
        </p:spPr>
        <p:txBody>
          <a:bodyPr/>
          <a:lstStyle/>
          <a:p>
            <a:r>
              <a:rPr lang="en-US" sz="2400" b="1" dirty="0">
                <a:solidFill>
                  <a:schemeClr val="accent3">
                    <a:lumMod val="75000"/>
                  </a:schemeClr>
                </a:solidFill>
              </a:rPr>
              <a:t>FINANCING MULTI-FAMILY HOUSING:</a:t>
            </a:r>
            <a:br>
              <a:rPr lang="en-US" sz="2400" b="1" dirty="0">
                <a:solidFill>
                  <a:schemeClr val="accent3">
                    <a:lumMod val="75000"/>
                  </a:schemeClr>
                </a:solidFill>
              </a:rPr>
            </a:br>
            <a:r>
              <a:rPr lang="en-US" sz="2400" b="1" dirty="0">
                <a:solidFill>
                  <a:schemeClr val="accent3">
                    <a:lumMod val="75000"/>
                  </a:schemeClr>
                </a:solidFill>
              </a:rPr>
              <a:t>STRUCTURING The LOW INCOME HOUSING </a:t>
            </a:r>
            <a:br>
              <a:rPr lang="en-US" sz="2400" b="1" dirty="0">
                <a:solidFill>
                  <a:schemeClr val="accent3">
                    <a:lumMod val="75000"/>
                  </a:schemeClr>
                </a:solidFill>
              </a:rPr>
            </a:br>
            <a:r>
              <a:rPr lang="en-US" sz="2400" b="1" dirty="0">
                <a:solidFill>
                  <a:schemeClr val="accent3">
                    <a:lumMod val="75000"/>
                  </a:schemeClr>
                </a:solidFill>
              </a:rPr>
              <a:t>TAX CREDIT AND TAX EXEMPT BONDS</a:t>
            </a:r>
            <a:endParaRPr lang="en-US" sz="2800" dirty="0">
              <a:solidFill>
                <a:srgbClr val="92A977"/>
              </a:solidFill>
            </a:endParaRPr>
          </a:p>
        </p:txBody>
      </p:sp>
      <p:sp>
        <p:nvSpPr>
          <p:cNvPr id="4" name="TextBox 3"/>
          <p:cNvSpPr txBox="1"/>
          <p:nvPr/>
        </p:nvSpPr>
        <p:spPr>
          <a:xfrm>
            <a:off x="609600" y="3411948"/>
            <a:ext cx="6553200" cy="954107"/>
          </a:xfrm>
          <a:prstGeom prst="rect">
            <a:avLst/>
          </a:prstGeom>
          <a:noFill/>
        </p:spPr>
        <p:txBody>
          <a:bodyPr wrap="square" rtlCol="0">
            <a:spAutoFit/>
          </a:bodyPr>
          <a:lstStyle/>
          <a:p>
            <a:pPr algn="ctr"/>
            <a:r>
              <a:rPr lang="en-US" sz="2800" dirty="0">
                <a:latin typeface="+mj-lt"/>
              </a:rPr>
              <a:t>Using Low Income Housing Tax Credits (LIHTC)</a:t>
            </a:r>
          </a:p>
        </p:txBody>
      </p:sp>
      <p:pic>
        <p:nvPicPr>
          <p:cNvPr id="1026" name="Picture 2" descr="Straffo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80988"/>
            <a:ext cx="2324100" cy="59055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322006" y="6019800"/>
            <a:ext cx="4935794" cy="523220"/>
          </a:xfrm>
          <a:prstGeom prst="rect">
            <a:avLst/>
          </a:prstGeom>
          <a:noFill/>
        </p:spPr>
        <p:txBody>
          <a:bodyPr wrap="square" rtlCol="0">
            <a:spAutoFit/>
          </a:bodyPr>
          <a:lstStyle/>
          <a:p>
            <a:r>
              <a:rPr lang="en-US" sz="1400" dirty="0">
                <a:latin typeface="+mj-lt"/>
              </a:rPr>
              <a:t>Charlottesville Redevelopment and Housing Authority</a:t>
            </a:r>
          </a:p>
          <a:p>
            <a:r>
              <a:rPr lang="en-US" sz="1400" dirty="0">
                <a:latin typeface="+mj-lt"/>
              </a:rPr>
              <a:t>December 10, 2020</a:t>
            </a:r>
          </a:p>
        </p:txBody>
      </p:sp>
      <p:cxnSp>
        <p:nvCxnSpPr>
          <p:cNvPr id="12" name="Straight Connector 11"/>
          <p:cNvCxnSpPr/>
          <p:nvPr/>
        </p:nvCxnSpPr>
        <p:spPr>
          <a:xfrm>
            <a:off x="762000" y="1676400"/>
            <a:ext cx="754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5266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720963577"/>
              </p:ext>
            </p:extLst>
          </p:nvPr>
        </p:nvGraphicFramePr>
        <p:xfrm>
          <a:off x="914400" y="1143000"/>
          <a:ext cx="7315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1219200" y="501445"/>
            <a:ext cx="6858000" cy="9144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Century Gothic" pitchFamily="34" charset="0"/>
              </a:defRPr>
            </a:lvl2pPr>
            <a:lvl3pPr algn="ctr" rtl="0" eaLnBrk="1" fontAlgn="base" hangingPunct="1">
              <a:spcBef>
                <a:spcPct val="0"/>
              </a:spcBef>
              <a:spcAft>
                <a:spcPct val="0"/>
              </a:spcAft>
              <a:defRPr sz="4400">
                <a:solidFill>
                  <a:schemeClr val="tx2"/>
                </a:solidFill>
                <a:latin typeface="Century Gothic" pitchFamily="34" charset="0"/>
              </a:defRPr>
            </a:lvl3pPr>
            <a:lvl4pPr algn="ctr" rtl="0" eaLnBrk="1" fontAlgn="base" hangingPunct="1">
              <a:spcBef>
                <a:spcPct val="0"/>
              </a:spcBef>
              <a:spcAft>
                <a:spcPct val="0"/>
              </a:spcAft>
              <a:defRPr sz="4400">
                <a:solidFill>
                  <a:schemeClr val="tx2"/>
                </a:solidFill>
                <a:latin typeface="Century Gothic" pitchFamily="34" charset="0"/>
              </a:defRPr>
            </a:lvl4pPr>
            <a:lvl5pPr algn="ctr" rtl="0" eaLnBrk="1" fontAlgn="base" hangingPunct="1">
              <a:spcBef>
                <a:spcPct val="0"/>
              </a:spcBef>
              <a:spcAft>
                <a:spcPct val="0"/>
              </a:spcAft>
              <a:defRPr sz="4400">
                <a:solidFill>
                  <a:schemeClr val="tx2"/>
                </a:solidFill>
                <a:latin typeface="Century Gothic" pitchFamily="34" charset="0"/>
              </a:defRPr>
            </a:lvl5pPr>
            <a:lvl6pPr marL="457200" algn="ctr" rtl="0" eaLnBrk="1" fontAlgn="base" hangingPunct="1">
              <a:spcBef>
                <a:spcPct val="0"/>
              </a:spcBef>
              <a:spcAft>
                <a:spcPct val="0"/>
              </a:spcAft>
              <a:defRPr sz="4400">
                <a:solidFill>
                  <a:schemeClr val="tx2"/>
                </a:solidFill>
                <a:latin typeface="Century Gothic" pitchFamily="34" charset="0"/>
              </a:defRPr>
            </a:lvl6pPr>
            <a:lvl7pPr marL="914400" algn="ctr" rtl="0" eaLnBrk="1" fontAlgn="base" hangingPunct="1">
              <a:spcBef>
                <a:spcPct val="0"/>
              </a:spcBef>
              <a:spcAft>
                <a:spcPct val="0"/>
              </a:spcAft>
              <a:defRPr sz="4400">
                <a:solidFill>
                  <a:schemeClr val="tx2"/>
                </a:solidFill>
                <a:latin typeface="Century Gothic" pitchFamily="34" charset="0"/>
              </a:defRPr>
            </a:lvl7pPr>
            <a:lvl8pPr marL="1371600" algn="ctr" rtl="0" eaLnBrk="1" fontAlgn="base" hangingPunct="1">
              <a:spcBef>
                <a:spcPct val="0"/>
              </a:spcBef>
              <a:spcAft>
                <a:spcPct val="0"/>
              </a:spcAft>
              <a:defRPr sz="4400">
                <a:solidFill>
                  <a:schemeClr val="tx2"/>
                </a:solidFill>
                <a:latin typeface="Century Gothic" pitchFamily="34" charset="0"/>
              </a:defRPr>
            </a:lvl8pPr>
            <a:lvl9pPr marL="1828800" algn="ctr" rtl="0" eaLnBrk="1" fontAlgn="base" hangingPunct="1">
              <a:spcBef>
                <a:spcPct val="0"/>
              </a:spcBef>
              <a:spcAft>
                <a:spcPct val="0"/>
              </a:spcAft>
              <a:defRPr sz="4400">
                <a:solidFill>
                  <a:schemeClr val="tx2"/>
                </a:solidFill>
                <a:latin typeface="Century Gothic" pitchFamily="34" charset="0"/>
              </a:defRPr>
            </a:lvl9pPr>
          </a:lstStyle>
          <a:p>
            <a:r>
              <a:rPr lang="en-US" sz="2400" b="1" kern="0" dirty="0">
                <a:solidFill>
                  <a:schemeClr val="accent1">
                    <a:lumMod val="75000"/>
                  </a:schemeClr>
                </a:solidFill>
              </a:rPr>
              <a:t>OWNERSHIP CHART for LIHTC TRANSACTION</a:t>
            </a:r>
          </a:p>
        </p:txBody>
      </p:sp>
      <p:cxnSp>
        <p:nvCxnSpPr>
          <p:cNvPr id="7" name="Straight Arrow Connector 6"/>
          <p:cNvCxnSpPr/>
          <p:nvPr/>
        </p:nvCxnSpPr>
        <p:spPr bwMode="auto">
          <a:xfrm flipH="1">
            <a:off x="2918460" y="2895600"/>
            <a:ext cx="609600" cy="1066800"/>
          </a:xfrm>
          <a:prstGeom prst="straightConnector1">
            <a:avLst/>
          </a:prstGeom>
          <a:ln w="57150">
            <a:solidFill>
              <a:schemeClr val="accent5">
                <a:lumMod val="75000"/>
              </a:schemeClr>
            </a:solidFill>
            <a:headEnd type="none" w="med" len="med"/>
            <a:tailEnd type="arrow"/>
          </a:ln>
        </p:spPr>
        <p:style>
          <a:lnRef idx="1">
            <a:schemeClr val="accent6"/>
          </a:lnRef>
          <a:fillRef idx="0">
            <a:schemeClr val="accent6"/>
          </a:fillRef>
          <a:effectRef idx="0">
            <a:schemeClr val="accent6"/>
          </a:effectRef>
          <a:fontRef idx="minor">
            <a:schemeClr val="tx1"/>
          </a:fontRef>
        </p:style>
      </p:cxnSp>
      <p:cxnSp>
        <p:nvCxnSpPr>
          <p:cNvPr id="9" name="Straight Arrow Connector 8"/>
          <p:cNvCxnSpPr/>
          <p:nvPr/>
        </p:nvCxnSpPr>
        <p:spPr bwMode="auto">
          <a:xfrm>
            <a:off x="5967016" y="2895600"/>
            <a:ext cx="697230" cy="1062990"/>
          </a:xfrm>
          <a:prstGeom prst="straightConnector1">
            <a:avLst/>
          </a:prstGeom>
          <a:solidFill>
            <a:schemeClr val="accent1"/>
          </a:solidFill>
          <a:ln w="57150" cap="flat" cmpd="sng" algn="ctr">
            <a:solidFill>
              <a:schemeClr val="accent5">
                <a:lumMod val="75000"/>
              </a:schemeClr>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2537460" y="2895600"/>
            <a:ext cx="990600" cy="369332"/>
          </a:xfrm>
          <a:prstGeom prst="rect">
            <a:avLst/>
          </a:prstGeom>
          <a:noFill/>
        </p:spPr>
        <p:txBody>
          <a:bodyPr wrap="square" rtlCol="0">
            <a:spAutoFit/>
          </a:bodyPr>
          <a:lstStyle/>
          <a:p>
            <a:r>
              <a:rPr lang="en-US" b="1" dirty="0">
                <a:solidFill>
                  <a:srgbClr val="4D4D4D"/>
                </a:solidFill>
              </a:rPr>
              <a:t>0.01%</a:t>
            </a:r>
          </a:p>
        </p:txBody>
      </p:sp>
      <p:sp>
        <p:nvSpPr>
          <p:cNvPr id="31" name="TextBox 30"/>
          <p:cNvSpPr txBox="1"/>
          <p:nvPr/>
        </p:nvSpPr>
        <p:spPr>
          <a:xfrm>
            <a:off x="6096000" y="2895600"/>
            <a:ext cx="990600" cy="369332"/>
          </a:xfrm>
          <a:prstGeom prst="rect">
            <a:avLst/>
          </a:prstGeom>
          <a:noFill/>
        </p:spPr>
        <p:txBody>
          <a:bodyPr wrap="square" rtlCol="0">
            <a:spAutoFit/>
          </a:bodyPr>
          <a:lstStyle/>
          <a:p>
            <a:r>
              <a:rPr lang="en-US" b="1" dirty="0">
                <a:solidFill>
                  <a:srgbClr val="4D4D4D"/>
                </a:solidFill>
              </a:rPr>
              <a:t>99.99%</a:t>
            </a:r>
          </a:p>
        </p:txBody>
      </p:sp>
      <p:sp>
        <p:nvSpPr>
          <p:cNvPr id="3" name="Footer Placeholder 2"/>
          <p:cNvSpPr>
            <a:spLocks noGrp="1"/>
          </p:cNvSpPr>
          <p:nvPr>
            <p:ph type="ftr" sz="quarter" idx="11"/>
          </p:nvPr>
        </p:nvSpPr>
        <p:spPr/>
        <p:txBody>
          <a:bodyPr/>
          <a:lstStyle/>
          <a:p>
            <a:fld id="{414E028A-D129-44F3-ABA2-3BA9E38541AA}"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774359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cap="none" dirty="0"/>
              <a:t>INVESTORS</a:t>
            </a:r>
          </a:p>
        </p:txBody>
      </p:sp>
      <p:sp>
        <p:nvSpPr>
          <p:cNvPr id="4" name="Content Placeholder 2"/>
          <p:cNvSpPr>
            <a:spLocks noGrp="1"/>
          </p:cNvSpPr>
          <p:nvPr>
            <p:ph idx="1"/>
          </p:nvPr>
        </p:nvSpPr>
        <p:spPr>
          <a:xfrm>
            <a:off x="152400" y="1828800"/>
            <a:ext cx="8763000" cy="4634455"/>
          </a:xfrm>
        </p:spPr>
        <p:txBody>
          <a:bodyPr>
            <a:noAutofit/>
          </a:bodyPr>
          <a:lstStyle/>
          <a:p>
            <a:pPr lvl="0">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Typically, the investors rely on the credits as their primary return on investment.  That return varies depending on the price they pay for the tax credits</a:t>
            </a:r>
          </a:p>
          <a:p>
            <a:pPr lvl="0">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In addition, investors receive tax benefits related to any tax losses generated by the project’s operating costs, debt service payments, and depreciation deductions</a:t>
            </a:r>
          </a:p>
          <a:p>
            <a:pPr lvl="0">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Investors have a primarily passive role in the partnership.  The developer, as the general partner, controls the construction of the project and the day-to-day operations</a:t>
            </a:r>
          </a:p>
          <a:p>
            <a:pPr lvl="0">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The majority of investors are large corporations or financial institutions, some of whom invest through syndicators.  Some investors are driven by a need to meet their Community Reinvestment Act (CRA) obligations, while others only look for a favorable rate of return</a:t>
            </a:r>
          </a:p>
        </p:txBody>
      </p:sp>
      <p:sp>
        <p:nvSpPr>
          <p:cNvPr id="6" name="Footer Placeholder 5"/>
          <p:cNvSpPr>
            <a:spLocks noGrp="1"/>
          </p:cNvSpPr>
          <p:nvPr>
            <p:ph type="ftr" sz="quarter" idx="11"/>
          </p:nvPr>
        </p:nvSpPr>
        <p:spPr/>
        <p:txBody>
          <a:bodyPr/>
          <a:lstStyle/>
          <a:p>
            <a:r>
              <a:rPr lang="en-US" altLang="en-US" dirty="0">
                <a:solidFill>
                  <a:schemeClr val="tx1"/>
                </a:solidFill>
              </a:rPr>
              <a:t>11</a:t>
            </a:r>
          </a:p>
        </p:txBody>
      </p:sp>
    </p:spTree>
    <p:extLst>
      <p:ext uri="{BB962C8B-B14F-4D97-AF65-F5344CB8AC3E}">
        <p14:creationId xmlns:p14="http://schemas.microsoft.com/office/powerpoint/2010/main" val="2830024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cap="none" dirty="0"/>
              <a:t>TYPES OF LIHTC</a:t>
            </a:r>
          </a:p>
        </p:txBody>
      </p:sp>
      <p:sp>
        <p:nvSpPr>
          <p:cNvPr id="4" name="Content Placeholder 2"/>
          <p:cNvSpPr>
            <a:spLocks noGrp="1"/>
          </p:cNvSpPr>
          <p:nvPr>
            <p:ph idx="1"/>
          </p:nvPr>
        </p:nvSpPr>
        <p:spPr>
          <a:xfrm>
            <a:off x="152400" y="2057400"/>
            <a:ext cx="8686800" cy="4724400"/>
          </a:xfrm>
        </p:spPr>
        <p:txBody>
          <a:bodyPr>
            <a:norm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subsidy is realized by claiming the credits each year for 10 years, with the actual credit amount calculated to yield a present value of 70% (with the 9% LIHTC) or 30% (with the 4% LIHTC) of eligible costs</a:t>
            </a: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9% LIHTC are the best you can get</a:t>
            </a:r>
          </a:p>
          <a:p>
            <a:pPr lvl="1">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Finances new construction without additional federal subsidies</a:t>
            </a:r>
          </a:p>
          <a:p>
            <a:pPr lvl="1">
              <a:buClr>
                <a:srgbClr val="92A977"/>
              </a:buClr>
              <a:buFont typeface="Wingdings" panose="05000000000000000000" pitchFamily="2" charset="2"/>
              <a:buChar char="§"/>
            </a:pPr>
            <a:r>
              <a:rPr lang="en-US" b="0" dirty="0">
                <a:solidFill>
                  <a:schemeClr val="tx2">
                    <a:lumMod val="25000"/>
                  </a:schemeClr>
                </a:solidFill>
                <a:latin typeface="Cambria" panose="02040503050406030204" pitchFamily="18" charset="0"/>
              </a:rPr>
              <a:t>More equity – 70% value</a:t>
            </a:r>
          </a:p>
          <a:p>
            <a:pPr lvl="1">
              <a:buClr>
                <a:srgbClr val="92A977"/>
              </a:buClr>
              <a:buFont typeface="Wingdings" panose="05000000000000000000" pitchFamily="2" charset="2"/>
              <a:buChar char="§"/>
            </a:pPr>
            <a:r>
              <a:rPr lang="en-US" b="0" dirty="0">
                <a:solidFill>
                  <a:schemeClr val="tx2">
                    <a:lumMod val="25000"/>
                  </a:schemeClr>
                </a:solidFill>
                <a:latin typeface="Cambria" panose="02040503050406030204" pitchFamily="18" charset="0"/>
              </a:rPr>
              <a:t>But much more competitive because limited amount in each State</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Must include a minimum amount of rehabilitation per unit ($15,000 currently in Virginia)</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483686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cap="none" dirty="0"/>
              <a:t>TYPES OF LIHTC, </a:t>
            </a:r>
            <a:r>
              <a:rPr lang="en-US" sz="2400" cap="none" dirty="0"/>
              <a:t>continued</a:t>
            </a:r>
          </a:p>
        </p:txBody>
      </p:sp>
      <p:sp>
        <p:nvSpPr>
          <p:cNvPr id="4" name="Content Placeholder 2"/>
          <p:cNvSpPr>
            <a:spLocks noGrp="1"/>
          </p:cNvSpPr>
          <p:nvPr>
            <p:ph idx="1"/>
          </p:nvPr>
        </p:nvSpPr>
        <p:spPr>
          <a:xfrm>
            <a:off x="152400" y="1911653"/>
            <a:ext cx="8686800" cy="4724400"/>
          </a:xfrm>
        </p:spPr>
        <p:txBody>
          <a:bodyPr>
            <a:normAutofit/>
          </a:bodyPr>
          <a:lstStyle/>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4% LIHTC with Tax-Exempt Bonds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Finances new construction that uses additional federal subsidies or the acquisition and renovation of existing units</a:t>
            </a:r>
          </a:p>
          <a:p>
            <a:pPr lvl="1">
              <a:buClr>
                <a:srgbClr val="92A977"/>
              </a:buClr>
              <a:buFont typeface="Wingdings" panose="05000000000000000000" pitchFamily="2" charset="2"/>
              <a:buChar char="§"/>
            </a:pPr>
            <a:r>
              <a:rPr lang="en-US" b="0" dirty="0">
                <a:solidFill>
                  <a:schemeClr val="tx2">
                    <a:lumMod val="25000"/>
                  </a:schemeClr>
                </a:solidFill>
                <a:latin typeface="Cambria" panose="02040503050406030204" pitchFamily="18" charset="0"/>
              </a:rPr>
              <a:t>Less equity – 30% value</a:t>
            </a:r>
          </a:p>
          <a:p>
            <a:pPr lvl="1">
              <a:buClr>
                <a:srgbClr val="92A977"/>
              </a:buClr>
              <a:buFont typeface="Wingdings" panose="05000000000000000000" pitchFamily="2" charset="2"/>
              <a:buChar char="§"/>
            </a:pPr>
            <a:r>
              <a:rPr lang="en-US" b="0" dirty="0">
                <a:solidFill>
                  <a:schemeClr val="tx2">
                    <a:lumMod val="25000"/>
                  </a:schemeClr>
                </a:solidFill>
                <a:latin typeface="Cambria" panose="02040503050406030204" pitchFamily="18" charset="0"/>
              </a:rPr>
              <a:t>Easier to obtain (bonds are competitive but 4% credits are automatic and not subject to the per capita limit)</a:t>
            </a:r>
          </a:p>
          <a:p>
            <a:pPr lvl="1">
              <a:buClr>
                <a:srgbClr val="92A977"/>
              </a:buClr>
              <a:buFont typeface="Wingdings" panose="05000000000000000000" pitchFamily="2" charset="2"/>
              <a:buChar char="§"/>
            </a:pPr>
            <a:r>
              <a:rPr lang="en-US" b="0" dirty="0">
                <a:solidFill>
                  <a:schemeClr val="tx2">
                    <a:lumMod val="25000"/>
                  </a:schemeClr>
                </a:solidFill>
                <a:latin typeface="Cambria" panose="02040503050406030204" pitchFamily="18" charset="0"/>
              </a:rPr>
              <a:t>More complex financing structure</a:t>
            </a:r>
          </a:p>
          <a:p>
            <a:pPr lvl="1">
              <a:buClr>
                <a:srgbClr val="92A977"/>
              </a:buClr>
              <a:buFont typeface="Wingdings" panose="05000000000000000000" pitchFamily="2" charset="2"/>
              <a:buChar char="§"/>
            </a:pPr>
            <a:r>
              <a:rPr lang="en-US" b="0" dirty="0">
                <a:solidFill>
                  <a:schemeClr val="tx2">
                    <a:lumMod val="25000"/>
                  </a:schemeClr>
                </a:solidFill>
                <a:latin typeface="Cambria" panose="02040503050406030204" pitchFamily="18" charset="0"/>
              </a:rPr>
              <a:t>Higher closing costs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Must include a minimum amount of rehabilitation expenditures to qualify ($15,000 per unit currently in Virginia)</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759567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LIHTC AND BOND CAPS FOR 2021</a:t>
            </a:r>
          </a:p>
        </p:txBody>
      </p:sp>
      <p:sp>
        <p:nvSpPr>
          <p:cNvPr id="4" name="Content Placeholder 2"/>
          <p:cNvSpPr>
            <a:spLocks noGrp="1"/>
          </p:cNvSpPr>
          <p:nvPr>
            <p:ph idx="1"/>
          </p:nvPr>
        </p:nvSpPr>
        <p:spPr>
          <a:xfrm>
            <a:off x="228600" y="2216453"/>
            <a:ext cx="8763000" cy="4419600"/>
          </a:xfrm>
        </p:spPr>
        <p:txBody>
          <a:bodyPr>
            <a:normAutofit/>
          </a:bodyPr>
          <a:lstStyle/>
          <a:p>
            <a:pPr marL="114300" indent="0">
              <a:spcBef>
                <a:spcPts val="0"/>
              </a:spcBef>
              <a:buClr>
                <a:srgbClr val="92A977"/>
              </a:buClr>
              <a:buNone/>
            </a:pPr>
            <a:r>
              <a:rPr lang="en-US" dirty="0">
                <a:solidFill>
                  <a:schemeClr val="tx2">
                    <a:lumMod val="25000"/>
                  </a:schemeClr>
                </a:solidFill>
                <a:latin typeface="Cambria" panose="02040503050406030204" pitchFamily="18" charset="0"/>
              </a:rPr>
              <a:t>In IRS Rev. Proc. 2020-45, the IRS announced an increase in the LIHTC and private activity bond volume caps for 2021:</a:t>
            </a:r>
          </a:p>
          <a:p>
            <a:pPr marL="114300" indent="0">
              <a:spcBef>
                <a:spcPts val="0"/>
              </a:spcBef>
              <a:buClr>
                <a:srgbClr val="92A977"/>
              </a:buClr>
              <a:buNone/>
            </a:pPr>
            <a:endParaRPr lang="en-US" dirty="0">
              <a:solidFill>
                <a:schemeClr val="tx2">
                  <a:lumMod val="25000"/>
                </a:schemeClr>
              </a:solidFill>
              <a:latin typeface="Cambria" panose="02040503050406030204" pitchFamily="18" charset="0"/>
            </a:endParaRPr>
          </a:p>
          <a:p>
            <a:pPr lvl="1">
              <a:lnSpc>
                <a:spcPct val="110000"/>
              </a:lnSpc>
              <a:spcBef>
                <a:spcPts val="0"/>
              </a:spcBef>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LIHTC state ceiling for 2021 is $2.81 (the same per capita rate as 2020) multiplied by the state population (</a:t>
            </a:r>
            <a:r>
              <a:rPr lang="en-US">
                <a:solidFill>
                  <a:schemeClr val="tx2">
                    <a:lumMod val="25000"/>
                  </a:schemeClr>
                </a:solidFill>
                <a:latin typeface="Cambria" panose="02040503050406030204" pitchFamily="18" charset="0"/>
              </a:rPr>
              <a:t>8,626,210) for </a:t>
            </a:r>
            <a:r>
              <a:rPr lang="en-US" dirty="0">
                <a:solidFill>
                  <a:schemeClr val="tx2">
                    <a:lumMod val="25000"/>
                  </a:schemeClr>
                </a:solidFill>
                <a:latin typeface="Cambria" panose="02040503050406030204" pitchFamily="18" charset="0"/>
              </a:rPr>
              <a:t>a total of approximately $24,239,650. The minimum for small states has gone up since last year from $3,217,500 to $3,245,625</a:t>
            </a:r>
          </a:p>
          <a:p>
            <a:pPr lvl="1">
              <a:spcBef>
                <a:spcPts val="0"/>
              </a:spcBef>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amount used to calculate the state ceiling for the issuance of bonds has increased; it will be the greater of $110 multiplied by the state population or $324,995,000.  Previously, the state ceiling was the greater of $105 multiplied by the state population or $321,775,000</a:t>
            </a:r>
          </a:p>
          <a:p>
            <a:pPr marL="0" indent="0">
              <a:buClr>
                <a:srgbClr val="92A977"/>
              </a:buClr>
              <a:buNone/>
            </a:pPr>
            <a:endParaRPr lang="en-US" sz="2000"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3991665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Credit calculation</a:t>
            </a:r>
            <a:endParaRPr lang="en-US" sz="2400" cap="none" dirty="0"/>
          </a:p>
        </p:txBody>
      </p:sp>
      <p:sp>
        <p:nvSpPr>
          <p:cNvPr id="4" name="Content Placeholder 2"/>
          <p:cNvSpPr>
            <a:spLocks noGrp="1"/>
          </p:cNvSpPr>
          <p:nvPr>
            <p:ph idx="1"/>
          </p:nvPr>
        </p:nvSpPr>
        <p:spPr>
          <a:xfrm>
            <a:off x="152400" y="1981200"/>
            <a:ext cx="8686800" cy="4233058"/>
          </a:xfrm>
        </p:spPr>
        <p:txBody>
          <a:bodyPr>
            <a:normAutofit fontScale="92500" lnSpcReduction="20000"/>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credit earned depends on three variables: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amount spent on the building (eligible basis)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portion of the building devoted to low-income units (qualified basis)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applicable rate (applicable percentage)</a:t>
            </a:r>
          </a:p>
          <a:p>
            <a:pPr marL="347472" lvl="1">
              <a:buClr>
                <a:srgbClr val="92A977"/>
              </a:buClr>
              <a:buFont typeface="Wingdings" panose="05000000000000000000" pitchFamily="2" charset="2"/>
              <a:buChar char="§"/>
            </a:pPr>
            <a:r>
              <a:rPr lang="en-US" sz="2400" dirty="0">
                <a:solidFill>
                  <a:schemeClr val="tx2">
                    <a:lumMod val="25000"/>
                  </a:schemeClr>
                </a:solidFill>
                <a:latin typeface="Cambria" panose="02040503050406030204" pitchFamily="18" charset="0"/>
              </a:rPr>
              <a:t>The credit is calculated building by building</a:t>
            </a:r>
          </a:p>
          <a:p>
            <a:pPr marL="342900" lvl="1">
              <a:buClr>
                <a:srgbClr val="92A977"/>
              </a:buClr>
              <a:buFont typeface="Wingdings" panose="05000000000000000000" pitchFamily="2" charset="2"/>
              <a:buChar char="§"/>
            </a:pPr>
            <a:r>
              <a:rPr lang="en-US" sz="2400" dirty="0">
                <a:solidFill>
                  <a:schemeClr val="tx2">
                    <a:lumMod val="25000"/>
                  </a:schemeClr>
                </a:solidFill>
                <a:latin typeface="Cambria" panose="02040503050406030204" pitchFamily="18" charset="0"/>
              </a:rPr>
              <a:t>Annual credit amount is available each year for 10 years, beginning with the year in which the building is placed in service (unless the taxpayer elects to defer the start of the credit period by one year)</a:t>
            </a:r>
          </a:p>
          <a:p>
            <a:pPr marL="342900" lvl="1">
              <a:buClr>
                <a:srgbClr val="92A977"/>
              </a:buClr>
              <a:buFont typeface="Wingdings" panose="05000000000000000000" pitchFamily="2" charset="2"/>
              <a:buChar char="§"/>
            </a:pPr>
            <a:r>
              <a:rPr lang="en-US" sz="2400" dirty="0">
                <a:solidFill>
                  <a:schemeClr val="tx2">
                    <a:lumMod val="25000"/>
                  </a:schemeClr>
                </a:solidFill>
                <a:latin typeface="Cambria" panose="02040503050406030204" pitchFamily="18" charset="0"/>
              </a:rPr>
              <a:t>The credit is calculated to provide a yield over a 10 year period equal to 70 percent (9% LIHTC) or 30 percent (4% LIHTC), as applicable, of the building’s qualified basis</a:t>
            </a:r>
          </a:p>
          <a:p>
            <a:pPr marL="342900" lvl="1">
              <a:buClr>
                <a:srgbClr val="92A977"/>
              </a:buClr>
              <a:buFont typeface="Wingdings" panose="05000000000000000000" pitchFamily="2" charset="2"/>
              <a:buChar char="§"/>
            </a:pPr>
            <a:r>
              <a:rPr lang="en-US" sz="2400" dirty="0">
                <a:solidFill>
                  <a:schemeClr val="tx2">
                    <a:lumMod val="25000"/>
                  </a:schemeClr>
                </a:solidFill>
                <a:latin typeface="Cambria" panose="02040503050406030204" pitchFamily="18" charset="0"/>
              </a:rPr>
              <a:t>In the first year, the credit amount is reduced to reflect qualified occupancy in that year</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323806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Credit calculation, </a:t>
            </a:r>
            <a:r>
              <a:rPr lang="en-US" sz="2400" cap="none" dirty="0"/>
              <a:t>continued</a:t>
            </a:r>
          </a:p>
        </p:txBody>
      </p:sp>
      <p:sp>
        <p:nvSpPr>
          <p:cNvPr id="4" name="Content Placeholder 2"/>
          <p:cNvSpPr>
            <a:spLocks noGrp="1"/>
          </p:cNvSpPr>
          <p:nvPr>
            <p:ph idx="1"/>
          </p:nvPr>
        </p:nvSpPr>
        <p:spPr>
          <a:xfrm>
            <a:off x="152400" y="1981200"/>
            <a:ext cx="8686800" cy="4233058"/>
          </a:xfrm>
        </p:spPr>
        <p:txBody>
          <a:bodyPr>
            <a:normAutofit/>
          </a:bodyPr>
          <a:lstStyle/>
          <a:p>
            <a:pPr marL="114300" indent="0" algn="ctr">
              <a:buClr>
                <a:srgbClr val="92A977"/>
              </a:buClr>
              <a:buNone/>
            </a:pPr>
            <a:r>
              <a:rPr lang="en-US" dirty="0">
                <a:solidFill>
                  <a:schemeClr val="tx2">
                    <a:lumMod val="25000"/>
                  </a:schemeClr>
                </a:solidFill>
                <a:latin typeface="Cambria" panose="02040503050406030204" pitchFamily="18" charset="0"/>
              </a:rPr>
              <a:t>ELIGIBLE BASIS</a:t>
            </a:r>
          </a:p>
          <a:p>
            <a:pPr marL="114300" indent="0" algn="ctr">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Credit based on Eligible Basis, not total development costs.  The determination of a building’s Eligible Basis is the starting point for the computation of the credit</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Most costs, minus non-depreciable items (Eligible Basis includes rehabilitation costs, reasonable developer fee, common areas)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Examples of non-eligible costs: land, syndication costs, financing costs, legal fees related to the acquisition of land, costs of surveys, federal grants, commercial space</a:t>
            </a:r>
          </a:p>
          <a:p>
            <a:pPr lvl="1">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602415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Credit calculation, </a:t>
            </a:r>
            <a:r>
              <a:rPr lang="en-US" sz="2400" cap="none" dirty="0"/>
              <a:t>continued</a:t>
            </a:r>
          </a:p>
        </p:txBody>
      </p:sp>
      <p:sp>
        <p:nvSpPr>
          <p:cNvPr id="4" name="Content Placeholder 2"/>
          <p:cNvSpPr>
            <a:spLocks noGrp="1"/>
          </p:cNvSpPr>
          <p:nvPr>
            <p:ph idx="1"/>
          </p:nvPr>
        </p:nvSpPr>
        <p:spPr>
          <a:xfrm>
            <a:off x="152400" y="1981200"/>
            <a:ext cx="8686800" cy="4233058"/>
          </a:xfrm>
        </p:spPr>
        <p:txBody>
          <a:bodyPr>
            <a:normAutofit/>
          </a:bodyPr>
          <a:lstStyle/>
          <a:p>
            <a:pPr marL="114300" indent="0" algn="ctr">
              <a:buClr>
                <a:srgbClr val="92A977"/>
              </a:buClr>
              <a:buNone/>
            </a:pPr>
            <a:r>
              <a:rPr lang="en-US" dirty="0">
                <a:solidFill>
                  <a:schemeClr val="tx2">
                    <a:lumMod val="25000"/>
                  </a:schemeClr>
                </a:solidFill>
                <a:latin typeface="Cambria" panose="02040503050406030204" pitchFamily="18" charset="0"/>
              </a:rPr>
              <a:t>QUALIFIED BASIS</a:t>
            </a:r>
          </a:p>
          <a:p>
            <a:pPr marL="114300" indent="0" algn="ctr">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Qualified basis: Eligible basis x applicable fraction</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qualified basis of a building is that portion of the building’s Eligible Basis that is attributable to low-income tenants (number of low income units compared to total number of units, or floor space fraction)</a:t>
            </a:r>
          </a:p>
          <a:p>
            <a:pPr lvl="1">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lvl="1">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3219191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Credit calculation, </a:t>
            </a:r>
            <a:r>
              <a:rPr lang="en-US" sz="2000" cap="none" dirty="0"/>
              <a:t>continued</a:t>
            </a:r>
            <a:endParaRPr lang="en-US" sz="1800" cap="none" dirty="0"/>
          </a:p>
        </p:txBody>
      </p:sp>
      <p:sp>
        <p:nvSpPr>
          <p:cNvPr id="4" name="Content Placeholder 2"/>
          <p:cNvSpPr>
            <a:spLocks noGrp="1"/>
          </p:cNvSpPr>
          <p:nvPr>
            <p:ph idx="1"/>
          </p:nvPr>
        </p:nvSpPr>
        <p:spPr>
          <a:xfrm>
            <a:off x="2" y="1524000"/>
            <a:ext cx="8610599" cy="5257799"/>
          </a:xfrm>
        </p:spPr>
        <p:txBody>
          <a:bodyPr>
            <a:noAutofit/>
          </a:bodyPr>
          <a:lstStyle/>
          <a:p>
            <a:pPr marL="114300" indent="0" algn="ctr">
              <a:buClr>
                <a:srgbClr val="92A977"/>
              </a:buClr>
              <a:buNone/>
            </a:pPr>
            <a:r>
              <a:rPr lang="en-US" dirty="0">
                <a:solidFill>
                  <a:schemeClr val="tx2">
                    <a:lumMod val="25000"/>
                  </a:schemeClr>
                </a:solidFill>
                <a:latin typeface="Cambria" panose="02040503050406030204" pitchFamily="18" charset="0"/>
              </a:rPr>
              <a:t>APPLICABLE RATE</a:t>
            </a:r>
          </a:p>
          <a:p>
            <a:pPr>
              <a:buClr>
                <a:srgbClr val="92A977"/>
              </a:buClr>
              <a:buFont typeface="Wingdings" panose="05000000000000000000" pitchFamily="2" charset="2"/>
              <a:buChar char="§"/>
            </a:pPr>
            <a:r>
              <a:rPr lang="en-US" sz="1800" dirty="0">
                <a:solidFill>
                  <a:schemeClr val="tx2">
                    <a:lumMod val="25000"/>
                  </a:schemeClr>
                </a:solidFill>
                <a:latin typeface="Cambria" panose="02040503050406030204" pitchFamily="18" charset="0"/>
              </a:rPr>
              <a:t>The 9% and 4% credits are adjusted based upon the Applicable Federal Rate (AFR), published by the IRS each month.  The floating rate for the 9% credit is currently 7.2%</a:t>
            </a:r>
          </a:p>
          <a:p>
            <a:pPr>
              <a:buClr>
                <a:srgbClr val="92A977"/>
              </a:buClr>
              <a:buFont typeface="Wingdings" panose="05000000000000000000" pitchFamily="2" charset="2"/>
              <a:buChar char="§"/>
            </a:pPr>
            <a:r>
              <a:rPr lang="en-US" sz="1800" dirty="0">
                <a:solidFill>
                  <a:schemeClr val="tx2">
                    <a:lumMod val="25000"/>
                  </a:schemeClr>
                </a:solidFill>
                <a:latin typeface="Cambria" panose="02040503050406030204" pitchFamily="18" charset="0"/>
              </a:rPr>
              <a:t>The applicable percentage is set either when the State issues the credit reservation or when the building is placed in service</a:t>
            </a:r>
          </a:p>
          <a:p>
            <a:pPr>
              <a:buClr>
                <a:srgbClr val="92A977"/>
              </a:buClr>
              <a:buFont typeface="Wingdings" panose="05000000000000000000" pitchFamily="2" charset="2"/>
              <a:buChar char="§"/>
            </a:pPr>
            <a:r>
              <a:rPr lang="en-US" sz="1800" dirty="0">
                <a:solidFill>
                  <a:schemeClr val="tx2">
                    <a:lumMod val="25000"/>
                  </a:schemeClr>
                </a:solidFill>
                <a:latin typeface="Cambria" panose="02040503050406030204" pitchFamily="18" charset="0"/>
              </a:rPr>
              <a:t>When the 9% LIHTC program was created, the applicable rate was 9%.  Since then, rates have declined based on the federal cost of borrowing, thereby reducing the amount of tax credit equity available to build affordable housing</a:t>
            </a:r>
          </a:p>
          <a:p>
            <a:pPr>
              <a:buClr>
                <a:srgbClr val="92A977"/>
              </a:buClr>
              <a:buFont typeface="Wingdings" panose="05000000000000000000" pitchFamily="2" charset="2"/>
              <a:buChar char="§"/>
            </a:pPr>
            <a:r>
              <a:rPr lang="en-US" sz="1800" dirty="0">
                <a:solidFill>
                  <a:schemeClr val="tx2">
                    <a:lumMod val="25000"/>
                  </a:schemeClr>
                </a:solidFill>
                <a:latin typeface="Cambria" panose="02040503050406030204" pitchFamily="18" charset="0"/>
              </a:rPr>
              <a:t>Since July 2008, several laws have temporarily fixed the 9% tax credit rate at 9%.  In December 2015, Congress passed the Protecting Americans from Tax Hikes (“PATH”) Act of 2015, which permanently sets the minimum  9% tax credit rate at 9%</a:t>
            </a:r>
          </a:p>
          <a:p>
            <a:pPr>
              <a:buClr>
                <a:srgbClr val="92A977"/>
              </a:buClr>
              <a:buFont typeface="Wingdings" panose="05000000000000000000" pitchFamily="2" charset="2"/>
              <a:buChar char="§"/>
            </a:pPr>
            <a:r>
              <a:rPr lang="en-US" sz="1800" dirty="0">
                <a:solidFill>
                  <a:schemeClr val="tx2">
                    <a:lumMod val="25000"/>
                  </a:schemeClr>
                </a:solidFill>
                <a:latin typeface="Cambria" panose="02040503050406030204" pitchFamily="18" charset="0"/>
              </a:rPr>
              <a:t>The 4% credit is still subject to adjustment based on the AFR.  For December 2020, the rate for the 4% credit is 3.09%</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528628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Credit calculation, </a:t>
            </a:r>
            <a:r>
              <a:rPr lang="en-US" sz="2000" cap="none" dirty="0"/>
              <a:t>continued</a:t>
            </a:r>
            <a:endParaRPr lang="en-US" sz="1800" cap="none" dirty="0"/>
          </a:p>
        </p:txBody>
      </p:sp>
      <p:sp>
        <p:nvSpPr>
          <p:cNvPr id="4" name="Content Placeholder 2"/>
          <p:cNvSpPr>
            <a:spLocks noGrp="1"/>
          </p:cNvSpPr>
          <p:nvPr>
            <p:ph idx="1"/>
          </p:nvPr>
        </p:nvSpPr>
        <p:spPr>
          <a:xfrm>
            <a:off x="34638" y="2057400"/>
            <a:ext cx="8610599" cy="3657600"/>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Eligible basis </a:t>
            </a:r>
            <a:r>
              <a:rPr lang="en-US" dirty="0">
                <a:solidFill>
                  <a:schemeClr val="tx2">
                    <a:lumMod val="25000"/>
                  </a:schemeClr>
                </a:solidFill>
                <a:effectLst>
                  <a:outerShdw blurRad="38100" dist="38100" dir="2700000" algn="tl">
                    <a:srgbClr val="000000">
                      <a:alpha val="43137"/>
                    </a:srgbClr>
                  </a:outerShdw>
                </a:effectLst>
                <a:latin typeface="Cambria" panose="02040503050406030204" pitchFamily="18" charset="0"/>
              </a:rPr>
              <a:t>x</a:t>
            </a:r>
            <a:r>
              <a:rPr lang="en-US" dirty="0">
                <a:solidFill>
                  <a:schemeClr val="tx2">
                    <a:lumMod val="25000"/>
                  </a:schemeClr>
                </a:solidFill>
                <a:latin typeface="Cambria" panose="02040503050406030204" pitchFamily="18" charset="0"/>
              </a:rPr>
              <a:t> percent qualified units </a:t>
            </a:r>
            <a:r>
              <a:rPr lang="en-US" dirty="0">
                <a:solidFill>
                  <a:schemeClr val="tx2">
                    <a:lumMod val="25000"/>
                  </a:schemeClr>
                </a:solidFill>
                <a:effectLst>
                  <a:outerShdw blurRad="38100" dist="38100" dir="2700000" algn="tl">
                    <a:srgbClr val="000000">
                      <a:alpha val="43137"/>
                    </a:srgbClr>
                  </a:outerShdw>
                </a:effectLst>
                <a:latin typeface="Cambria" panose="02040503050406030204" pitchFamily="18" charset="0"/>
              </a:rPr>
              <a:t>x</a:t>
            </a:r>
            <a:r>
              <a:rPr lang="en-US" dirty="0">
                <a:solidFill>
                  <a:schemeClr val="tx2">
                    <a:lumMod val="25000"/>
                  </a:schemeClr>
                </a:solidFill>
                <a:latin typeface="Cambria" panose="02040503050406030204" pitchFamily="18" charset="0"/>
              </a:rPr>
              <a:t> applicable percentage </a:t>
            </a:r>
            <a:r>
              <a:rPr lang="en-US" dirty="0">
                <a:solidFill>
                  <a:schemeClr val="tx2">
                    <a:lumMod val="25000"/>
                  </a:schemeClr>
                </a:solidFill>
                <a:effectLst>
                  <a:outerShdw blurRad="38100" dist="38100" dir="2700000" algn="tl">
                    <a:srgbClr val="000000">
                      <a:alpha val="43137"/>
                    </a:srgbClr>
                  </a:outerShdw>
                </a:effectLst>
                <a:latin typeface="Cambria" panose="02040503050406030204" pitchFamily="18" charset="0"/>
              </a:rPr>
              <a:t>x</a:t>
            </a:r>
            <a:r>
              <a:rPr lang="en-US" dirty="0">
                <a:solidFill>
                  <a:schemeClr val="tx2">
                    <a:lumMod val="25000"/>
                  </a:schemeClr>
                </a:solidFill>
                <a:latin typeface="Cambria" panose="02040503050406030204" pitchFamily="18" charset="0"/>
              </a:rPr>
              <a:t> 10 years </a:t>
            </a:r>
            <a:r>
              <a:rPr lang="en-US" dirty="0">
                <a:solidFill>
                  <a:schemeClr val="tx2">
                    <a:lumMod val="25000"/>
                  </a:schemeClr>
                </a:solidFill>
                <a:effectLst>
                  <a:outerShdw blurRad="38100" dist="38100" dir="2700000" algn="tl">
                    <a:srgbClr val="000000">
                      <a:alpha val="43137"/>
                    </a:srgbClr>
                  </a:outerShdw>
                </a:effectLst>
                <a:latin typeface="Cambria" panose="02040503050406030204" pitchFamily="18" charset="0"/>
              </a:rPr>
              <a:t>=</a:t>
            </a:r>
            <a:r>
              <a:rPr lang="en-US" dirty="0">
                <a:solidFill>
                  <a:schemeClr val="tx2">
                    <a:lumMod val="25000"/>
                  </a:schemeClr>
                </a:solidFill>
                <a:latin typeface="Cambria" panose="02040503050406030204" pitchFamily="18" charset="0"/>
              </a:rPr>
              <a:t> total tax credits</a:t>
            </a:r>
          </a:p>
          <a:p>
            <a:pPr>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Total tax credits </a:t>
            </a:r>
            <a:r>
              <a:rPr lang="en-US" dirty="0">
                <a:solidFill>
                  <a:schemeClr val="tx2">
                    <a:lumMod val="25000"/>
                  </a:schemeClr>
                </a:solidFill>
                <a:effectLst>
                  <a:outerShdw blurRad="38100" dist="38100" dir="2700000" algn="tl">
                    <a:srgbClr val="000000">
                      <a:alpha val="43137"/>
                    </a:srgbClr>
                  </a:outerShdw>
                </a:effectLst>
                <a:latin typeface="Cambria" panose="02040503050406030204" pitchFamily="18" charset="0"/>
              </a:rPr>
              <a:t>x</a:t>
            </a:r>
            <a:r>
              <a:rPr lang="en-US" dirty="0">
                <a:solidFill>
                  <a:schemeClr val="tx2">
                    <a:lumMod val="25000"/>
                  </a:schemeClr>
                </a:solidFill>
                <a:latin typeface="Cambria" panose="02040503050406030204" pitchFamily="18" charset="0"/>
              </a:rPr>
              <a:t> price per credit </a:t>
            </a:r>
            <a:r>
              <a:rPr lang="en-US" dirty="0">
                <a:solidFill>
                  <a:schemeClr val="tx2">
                    <a:lumMod val="25000"/>
                  </a:schemeClr>
                </a:solidFill>
                <a:effectLst>
                  <a:outerShdw blurRad="38100" dist="38100" dir="2700000" algn="tl">
                    <a:srgbClr val="000000">
                      <a:alpha val="43137"/>
                    </a:srgbClr>
                  </a:outerShdw>
                </a:effectLst>
                <a:latin typeface="Cambria" panose="02040503050406030204" pitchFamily="18" charset="0"/>
              </a:rPr>
              <a:t>=</a:t>
            </a:r>
            <a:r>
              <a:rPr lang="en-US" dirty="0">
                <a:solidFill>
                  <a:schemeClr val="tx2">
                    <a:lumMod val="25000"/>
                  </a:schemeClr>
                </a:solidFill>
                <a:latin typeface="Cambria" panose="02040503050406030204" pitchFamily="18" charset="0"/>
              </a:rPr>
              <a:t> investor total equity </a:t>
            </a:r>
          </a:p>
          <a:p>
            <a:pPr marL="114300" indent="0">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Note that most of the investor’s equity will not be contributed to the owner entity until the project is completed</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244360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LIHTC PROGRAM  overview</a:t>
            </a:r>
            <a:endParaRPr lang="en-US" sz="2400" cap="none" dirty="0"/>
          </a:p>
        </p:txBody>
      </p:sp>
      <p:sp>
        <p:nvSpPr>
          <p:cNvPr id="4" name="Content Placeholder 2"/>
          <p:cNvSpPr>
            <a:spLocks noGrp="1"/>
          </p:cNvSpPr>
          <p:nvPr>
            <p:ph idx="1"/>
          </p:nvPr>
        </p:nvSpPr>
        <p:spPr>
          <a:xfrm>
            <a:off x="152400" y="2057400"/>
            <a:ext cx="8763000" cy="4634455"/>
          </a:xfrm>
        </p:spPr>
        <p:txBody>
          <a:bodyPr>
            <a:noAutofit/>
          </a:bodyPr>
          <a:lstStyle/>
          <a:p>
            <a:pPr lvl="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Established by the Tax Reform Act of 1986 (P.L. 99-514) to encourage private investment in affordable housing. Was made permanent in 1993</a:t>
            </a:r>
          </a:p>
          <a:p>
            <a:pPr lvl="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Codified in Section 42 of the Internal Revenue Code (“Code”)</a:t>
            </a:r>
          </a:p>
          <a:p>
            <a:pPr lvl="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Goal of the program is to provide financing for the construction and rehabilitation of affordable rental housing</a:t>
            </a:r>
          </a:p>
          <a:p>
            <a:pPr lvl="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Today, the LIHTC program is the main federal financing tool for the production and renovation of affordable rental housing.  As of 2019, approximately 3.3 million affordable housing units were created using LIHTC</a:t>
            </a:r>
          </a:p>
        </p:txBody>
      </p:sp>
      <p:sp>
        <p:nvSpPr>
          <p:cNvPr id="6" name="Footer Placeholder 5"/>
          <p:cNvSpPr>
            <a:spLocks noGrp="1"/>
          </p:cNvSpPr>
          <p:nvPr>
            <p:ph type="ftr" sz="quarter" idx="11"/>
          </p:nvPr>
        </p:nvSpPr>
        <p:spPr/>
        <p:txBody>
          <a:bodyPr/>
          <a:lstStyle/>
          <a:p>
            <a:r>
              <a:rPr lang="en-US" altLang="en-US" dirty="0">
                <a:solidFill>
                  <a:schemeClr val="tx1"/>
                </a:solidFill>
              </a:rPr>
              <a:t>2</a:t>
            </a:r>
          </a:p>
        </p:txBody>
      </p:sp>
    </p:spTree>
    <p:extLst>
      <p:ext uri="{BB962C8B-B14F-4D97-AF65-F5344CB8AC3E}">
        <p14:creationId xmlns:p14="http://schemas.microsoft.com/office/powerpoint/2010/main" val="3939897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Credit calculation, </a:t>
            </a:r>
            <a:r>
              <a:rPr lang="en-US" sz="2000" cap="none" dirty="0"/>
              <a:t>continued</a:t>
            </a:r>
            <a:endParaRPr lang="en-US" sz="1800" cap="none" dirty="0"/>
          </a:p>
        </p:txBody>
      </p:sp>
      <p:sp>
        <p:nvSpPr>
          <p:cNvPr id="4" name="Content Placeholder 2"/>
          <p:cNvSpPr>
            <a:spLocks noGrp="1"/>
          </p:cNvSpPr>
          <p:nvPr>
            <p:ph idx="1"/>
          </p:nvPr>
        </p:nvSpPr>
        <p:spPr>
          <a:xfrm>
            <a:off x="609600" y="2057401"/>
            <a:ext cx="8021783" cy="3657600"/>
          </a:xfrm>
        </p:spPr>
        <p:txBody>
          <a:bodyPr>
            <a:noAutofit/>
          </a:bodyPr>
          <a:lstStyle/>
          <a:p>
            <a:pPr marL="114300" indent="0">
              <a:buClr>
                <a:srgbClr val="92A977"/>
              </a:buClr>
              <a:buNone/>
            </a:pPr>
            <a:r>
              <a:rPr lang="en-US" dirty="0">
                <a:solidFill>
                  <a:schemeClr val="tx2">
                    <a:lumMod val="25000"/>
                  </a:schemeClr>
                </a:solidFill>
                <a:latin typeface="Cambria" panose="02040503050406030204" pitchFamily="18" charset="0"/>
              </a:rPr>
              <a:t>Example of Tax Credit Calculation</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300 Unit Project/240 Low-Income Units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TDC (including land) = $40M</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Land Cost= $4M</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Eligible Basis= $36M</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Qualified Basis= $28.8M ($36M x 80%)</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Applicable percentage for 9% credit = 9%</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Annual credit= ($28.8M x 9%)= $2,592,000</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Credits over 10 years = $25.92M</a:t>
            </a:r>
          </a:p>
          <a:p>
            <a:pPr marL="114300" indent="0">
              <a:buClr>
                <a:srgbClr val="92A977"/>
              </a:buClr>
              <a:buNone/>
            </a:pPr>
            <a:endParaRPr lang="en-US" dirty="0">
              <a:solidFill>
                <a:schemeClr val="tx2">
                  <a:lumMod val="25000"/>
                </a:schemeClr>
              </a:solidFill>
              <a:latin typeface="Cambria" panose="02040503050406030204" pitchFamily="18" charset="0"/>
            </a:endParaRPr>
          </a:p>
          <a:p>
            <a:pPr marL="411480" lvl="1" indent="0">
              <a:buClr>
                <a:srgbClr val="92A977"/>
              </a:buClr>
              <a:buNone/>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2740944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Credit calculation, </a:t>
            </a:r>
            <a:r>
              <a:rPr lang="en-US" sz="2000" cap="none" dirty="0"/>
              <a:t>continued</a:t>
            </a:r>
            <a:endParaRPr lang="en-US" sz="1800" cap="none" dirty="0"/>
          </a:p>
        </p:txBody>
      </p:sp>
      <p:sp>
        <p:nvSpPr>
          <p:cNvPr id="4" name="Content Placeholder 2"/>
          <p:cNvSpPr>
            <a:spLocks noGrp="1"/>
          </p:cNvSpPr>
          <p:nvPr>
            <p:ph idx="1"/>
          </p:nvPr>
        </p:nvSpPr>
        <p:spPr>
          <a:xfrm>
            <a:off x="685800" y="2158890"/>
            <a:ext cx="8381999" cy="4710655"/>
          </a:xfrm>
        </p:spPr>
        <p:txBody>
          <a:bodyPr>
            <a:noAutofit/>
          </a:bodyPr>
          <a:lstStyle/>
          <a:p>
            <a:pPr marL="114300" indent="0">
              <a:buClr>
                <a:srgbClr val="92A977"/>
              </a:buClr>
              <a:buNone/>
            </a:pPr>
            <a:r>
              <a:rPr lang="en-US" dirty="0">
                <a:solidFill>
                  <a:schemeClr val="tx2">
                    <a:lumMod val="25000"/>
                  </a:schemeClr>
                </a:solidFill>
                <a:latin typeface="Cambria" panose="02040503050406030204" pitchFamily="18" charset="0"/>
              </a:rPr>
              <a:t>Sample Equity Installment Structure</a:t>
            </a:r>
          </a:p>
          <a:p>
            <a:pPr lvl="1">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Capital contributions by Investor</a:t>
            </a:r>
          </a:p>
          <a:p>
            <a:pPr lvl="2">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5% at closing</a:t>
            </a:r>
          </a:p>
          <a:p>
            <a:pPr lvl="2">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75% at 100% completion of project</a:t>
            </a:r>
          </a:p>
          <a:p>
            <a:pPr lvl="2">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15% at project’s breakeven or stabilization</a:t>
            </a:r>
          </a:p>
          <a:p>
            <a:pPr lvl="2">
              <a:buClr>
                <a:srgbClr val="92A977"/>
              </a:buClr>
              <a:buFont typeface="Wingdings" panose="05000000000000000000" pitchFamily="2" charset="2"/>
              <a:buChar char="§"/>
            </a:pPr>
            <a:r>
              <a:rPr lang="en-US" sz="2000" dirty="0">
                <a:solidFill>
                  <a:schemeClr val="tx2">
                    <a:lumMod val="25000"/>
                  </a:schemeClr>
                </a:solidFill>
                <a:latin typeface="Cambria" panose="02040503050406030204" pitchFamily="18" charset="0"/>
              </a:rPr>
              <a:t>5% at issuance of Forms 8609 / final cost certification</a:t>
            </a:r>
          </a:p>
          <a:p>
            <a:pPr marL="114300" indent="0">
              <a:buClr>
                <a:srgbClr val="92A977"/>
              </a:buClr>
              <a:buNone/>
            </a:pPr>
            <a:endParaRPr lang="en-US" dirty="0">
              <a:solidFill>
                <a:schemeClr val="tx2">
                  <a:lumMod val="25000"/>
                </a:schemeClr>
              </a:solidFill>
              <a:latin typeface="Cambria" panose="02040503050406030204" pitchFamily="18" charset="0"/>
            </a:endParaRPr>
          </a:p>
          <a:p>
            <a:pPr marL="411480" lvl="1" indent="0">
              <a:buClr>
                <a:srgbClr val="92A977"/>
              </a:buClr>
              <a:buNone/>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3154658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LIHTC PROGRAM REQUIREMENTS</a:t>
            </a:r>
            <a:endParaRPr lang="en-US" sz="2400" cap="none" dirty="0"/>
          </a:p>
        </p:txBody>
      </p:sp>
      <p:sp>
        <p:nvSpPr>
          <p:cNvPr id="4" name="Content Placeholder 2"/>
          <p:cNvSpPr>
            <a:spLocks noGrp="1"/>
          </p:cNvSpPr>
          <p:nvPr>
            <p:ph idx="1"/>
          </p:nvPr>
        </p:nvSpPr>
        <p:spPr>
          <a:xfrm>
            <a:off x="228600" y="1752600"/>
            <a:ext cx="8686800" cy="4080658"/>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Occupancy/Income Requirements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Either 20% of units occupied by households with incomes at or below 50% of AMI, adjusted for family size (“20/50”)</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Or 40% of units occupied by households with incomes at or below  60% of AMI, adjusted for family size (“40/60”)</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set-aside election is made on IRS Form 8609 upon placement in service</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requirements of the minimum set-aside must be met no later than the close of the first year of the credit period and must continue throughout the compliance period</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Tenant income must be reviewed and documented at least annually throughout the compliance period</a:t>
            </a:r>
          </a:p>
          <a:p>
            <a:pPr lvl="1">
              <a:buClr>
                <a:schemeClr val="accent6">
                  <a:lumMod val="50000"/>
                </a:schemeClr>
              </a:buClr>
              <a:buFont typeface="Wingdings" panose="05000000000000000000" pitchFamily="2" charset="2"/>
              <a:buChar char="§"/>
            </a:pPr>
            <a:endParaRPr lang="en-US" sz="2200"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22</a:t>
            </a:fld>
            <a:endParaRPr lang="en-US" altLang="en-US" dirty="0">
              <a:solidFill>
                <a:schemeClr val="tx1"/>
              </a:solidFill>
            </a:endParaRPr>
          </a:p>
        </p:txBody>
      </p:sp>
    </p:spTree>
    <p:extLst>
      <p:ext uri="{BB962C8B-B14F-4D97-AF65-F5344CB8AC3E}">
        <p14:creationId xmlns:p14="http://schemas.microsoft.com/office/powerpoint/2010/main" val="2604097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LIHTC PROGRAM REQUIREMENTS, </a:t>
            </a:r>
            <a:r>
              <a:rPr lang="en-US" sz="2000" cap="none" dirty="0"/>
              <a:t>continued</a:t>
            </a:r>
            <a:endParaRPr lang="en-US" sz="1600" i="1" cap="none" dirty="0"/>
          </a:p>
        </p:txBody>
      </p:sp>
      <p:sp>
        <p:nvSpPr>
          <p:cNvPr id="4" name="Content Placeholder 2"/>
          <p:cNvSpPr>
            <a:spLocks noGrp="1"/>
          </p:cNvSpPr>
          <p:nvPr>
            <p:ph idx="1"/>
          </p:nvPr>
        </p:nvSpPr>
        <p:spPr>
          <a:xfrm>
            <a:off x="228600" y="2057400"/>
            <a:ext cx="8382001" cy="3810000"/>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Rent Requirements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gross rent (including utilities) for a LIHTC unit may not exceed 30% of the imputed income limit applicable to such unit size</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Rent limits change annually when new area median incomes are calculated</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Rent never decreases below original floor</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Rent subsidies (including Section 8) are not included in calculating gross rent</a:t>
            </a: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Maintain habitability standards</a:t>
            </a:r>
          </a:p>
          <a:p>
            <a:pPr lvl="1">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marL="114300" indent="0">
              <a:buClr>
                <a:srgbClr val="92A977"/>
              </a:buClr>
              <a:buNone/>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23</a:t>
            </a:fld>
            <a:endParaRPr lang="en-US" altLang="en-US" dirty="0">
              <a:solidFill>
                <a:schemeClr val="tx1"/>
              </a:solidFill>
            </a:endParaRPr>
          </a:p>
        </p:txBody>
      </p:sp>
    </p:spTree>
    <p:extLst>
      <p:ext uri="{BB962C8B-B14F-4D97-AF65-F5344CB8AC3E}">
        <p14:creationId xmlns:p14="http://schemas.microsoft.com/office/powerpoint/2010/main" val="2739568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TERM OF AFFORDABILITY RESTRICTIONS</a:t>
            </a:r>
            <a:endParaRPr lang="en-US" sz="1600" i="1" cap="none" dirty="0"/>
          </a:p>
        </p:txBody>
      </p:sp>
      <p:sp>
        <p:nvSpPr>
          <p:cNvPr id="4" name="Content Placeholder 2"/>
          <p:cNvSpPr>
            <a:spLocks noGrp="1"/>
          </p:cNvSpPr>
          <p:nvPr>
            <p:ph idx="1"/>
          </p:nvPr>
        </p:nvSpPr>
        <p:spPr>
          <a:xfrm>
            <a:off x="228600" y="2209800"/>
            <a:ext cx="8382001" cy="3429000"/>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occupancy/income and rent restrictions are in place for the 15 year tax credit compliance period</a:t>
            </a:r>
          </a:p>
          <a:p>
            <a:pPr>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An additional extended use period of at least 15 years applies to most developments pursuant to recorded extended use agreement </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24</a:t>
            </a:fld>
            <a:endParaRPr lang="en-US" altLang="en-US" dirty="0">
              <a:solidFill>
                <a:schemeClr val="tx1"/>
              </a:solidFill>
            </a:endParaRPr>
          </a:p>
        </p:txBody>
      </p:sp>
    </p:spTree>
    <p:extLst>
      <p:ext uri="{BB962C8B-B14F-4D97-AF65-F5344CB8AC3E}">
        <p14:creationId xmlns:p14="http://schemas.microsoft.com/office/powerpoint/2010/main" val="3347980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CARRYOVER ALLOCATIONS</a:t>
            </a:r>
            <a:endParaRPr lang="en-US" sz="2400" dirty="0"/>
          </a:p>
        </p:txBody>
      </p:sp>
      <p:sp>
        <p:nvSpPr>
          <p:cNvPr id="4" name="Content Placeholder 2"/>
          <p:cNvSpPr>
            <a:spLocks noGrp="1"/>
          </p:cNvSpPr>
          <p:nvPr>
            <p:ph idx="1"/>
          </p:nvPr>
        </p:nvSpPr>
        <p:spPr>
          <a:xfrm>
            <a:off x="152400" y="2209800"/>
            <a:ext cx="8610599" cy="4343400"/>
          </a:xfrm>
        </p:spPr>
        <p:txBody>
          <a:bodyPr>
            <a:noAutofit/>
          </a:bodyPr>
          <a:lstStyle/>
          <a:p>
            <a:pPr>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10% of Reasonably Expected Basis must be incurred within one year of the date of allocation</a:t>
            </a:r>
          </a:p>
          <a:p>
            <a:pPr marL="114300" indent="0">
              <a:buClr>
                <a:srgbClr val="92A977"/>
              </a:buClr>
              <a:buNone/>
            </a:pPr>
            <a:endParaRPr lang="en-US" sz="2200"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Reasonably Expected Basis is the anticipated basis of the land and building at such time as the building is placed in service</a:t>
            </a:r>
          </a:p>
          <a:p>
            <a:pPr marL="114300" indent="0">
              <a:buClr>
                <a:srgbClr val="92A977"/>
              </a:buClr>
              <a:buNone/>
            </a:pPr>
            <a:endParaRPr lang="en-US" sz="2200"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Building must be placed in service by December 31 of the second year after carryover</a:t>
            </a:r>
          </a:p>
          <a:p>
            <a:pPr marL="114300" indent="0">
              <a:buClr>
                <a:srgbClr val="92A977"/>
              </a:buClr>
              <a:buNone/>
            </a:pPr>
            <a:endParaRPr lang="en-US" sz="2200" dirty="0">
              <a:solidFill>
                <a:schemeClr val="tx2">
                  <a:lumMod val="25000"/>
                </a:schemeClr>
              </a:solidFill>
              <a:latin typeface="Cambria" panose="02040503050406030204" pitchFamily="18" charset="0"/>
            </a:endParaRPr>
          </a:p>
          <a:p>
            <a:pPr marL="114300" indent="0">
              <a:buClr>
                <a:schemeClr val="accent6">
                  <a:lumMod val="50000"/>
                </a:schemeClr>
              </a:buClr>
              <a:buNone/>
            </a:pPr>
            <a:endParaRPr lang="en-US" sz="2200"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25</a:t>
            </a:fld>
            <a:endParaRPr lang="en-US" altLang="en-US" dirty="0">
              <a:solidFill>
                <a:schemeClr val="tx1"/>
              </a:solidFill>
            </a:endParaRPr>
          </a:p>
        </p:txBody>
      </p:sp>
    </p:spTree>
    <p:extLst>
      <p:ext uri="{BB962C8B-B14F-4D97-AF65-F5344CB8AC3E}">
        <p14:creationId xmlns:p14="http://schemas.microsoft.com/office/powerpoint/2010/main" val="202916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recapture</a:t>
            </a:r>
            <a:endParaRPr lang="en-US" sz="2400" cap="none" dirty="0"/>
          </a:p>
        </p:txBody>
      </p:sp>
      <p:sp>
        <p:nvSpPr>
          <p:cNvPr id="4" name="Content Placeholder 2"/>
          <p:cNvSpPr>
            <a:spLocks noGrp="1"/>
          </p:cNvSpPr>
          <p:nvPr>
            <p:ph idx="1"/>
          </p:nvPr>
        </p:nvSpPr>
        <p:spPr>
          <a:xfrm>
            <a:off x="381000" y="1642259"/>
            <a:ext cx="8382000" cy="4343399"/>
          </a:xfrm>
        </p:spPr>
        <p:txBody>
          <a:bodyPr>
            <a:noAutofit/>
          </a:bodyPr>
          <a:lstStyle/>
          <a:p>
            <a:pPr>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10 year credit period / 15 year compliance period means the credits are “accelerated”, i.e. claimed faster than they are earned</a:t>
            </a:r>
          </a:p>
          <a:p>
            <a:pPr>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Recapture percentage depends on year in which recapture event occurs.  Only the accelerated portion of the credit is recaptured</a:t>
            </a:r>
          </a:p>
          <a:p>
            <a:pPr>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Recapture occurs if there is a decrease in qualified basis</a:t>
            </a:r>
          </a:p>
          <a:p>
            <a:pPr>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Recapture amount calculated based on the decrease in qualified basis / new applicable fraction, plus interest</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Interest on recapture amounts accumulates from the due date of tax returns on which credits were claimed</a:t>
            </a:r>
          </a:p>
          <a:p>
            <a:pPr>
              <a:buClr>
                <a:srgbClr val="92A977"/>
              </a:buClr>
              <a:buFont typeface="Wingdings" panose="05000000000000000000" pitchFamily="2" charset="2"/>
              <a:buChar char="§"/>
            </a:pPr>
            <a:endParaRPr lang="en-US" sz="2200"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26</a:t>
            </a:fld>
            <a:endParaRPr lang="en-US" altLang="en-US" dirty="0">
              <a:solidFill>
                <a:schemeClr val="tx1"/>
              </a:solidFill>
            </a:endParaRPr>
          </a:p>
        </p:txBody>
      </p:sp>
    </p:spTree>
    <p:extLst>
      <p:ext uri="{BB962C8B-B14F-4D97-AF65-F5344CB8AC3E}">
        <p14:creationId xmlns:p14="http://schemas.microsoft.com/office/powerpoint/2010/main" val="3535301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Recapture events/cures</a:t>
            </a:r>
            <a:endParaRPr lang="en-US" sz="2400" cap="none" dirty="0"/>
          </a:p>
        </p:txBody>
      </p:sp>
      <p:sp>
        <p:nvSpPr>
          <p:cNvPr id="4" name="Content Placeholder 2"/>
          <p:cNvSpPr>
            <a:spLocks noGrp="1"/>
          </p:cNvSpPr>
          <p:nvPr>
            <p:ph idx="1"/>
          </p:nvPr>
        </p:nvSpPr>
        <p:spPr>
          <a:xfrm>
            <a:off x="228600" y="1676400"/>
            <a:ext cx="8610600" cy="4523015"/>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Building Disposition</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Sale to new owner or foreclosure</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Recapture avoided if it is reasonably expected that building will continue to be operated as low-income building</a:t>
            </a:r>
          </a:p>
          <a:p>
            <a:pPr marL="342900" lvl="1">
              <a:buClr>
                <a:srgbClr val="92A977"/>
              </a:buClr>
              <a:buFont typeface="Wingdings" panose="05000000000000000000" pitchFamily="2" charset="2"/>
              <a:buChar char="§"/>
            </a:pPr>
            <a:r>
              <a:rPr lang="en-US" sz="2400" dirty="0">
                <a:solidFill>
                  <a:schemeClr val="tx2">
                    <a:lumMod val="25000"/>
                  </a:schemeClr>
                </a:solidFill>
                <a:latin typeface="Cambria" panose="02040503050406030204" pitchFamily="18" charset="0"/>
              </a:rPr>
              <a:t>Non-Qualified Units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Decrease in the applicable fraction of a building occurs when units no longer qualify</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Examples:  over-income household moves into low-income unit, owner charges above limit rent, low-income units rented to household comprised entirely of full time students, leasing on a transient basis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Recapture avoided if owner corrects noncompliance within reasonable time after noncompliance is, or should have been, discovered</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27</a:t>
            </a:fld>
            <a:endParaRPr lang="en-US" altLang="en-US" dirty="0">
              <a:solidFill>
                <a:schemeClr val="tx1"/>
              </a:solidFill>
            </a:endParaRPr>
          </a:p>
        </p:txBody>
      </p:sp>
    </p:spTree>
    <p:extLst>
      <p:ext uri="{BB962C8B-B14F-4D97-AF65-F5344CB8AC3E}">
        <p14:creationId xmlns:p14="http://schemas.microsoft.com/office/powerpoint/2010/main" val="1839151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Recapture events/cures, </a:t>
            </a:r>
            <a:r>
              <a:rPr lang="en-US" sz="2400" cap="none" dirty="0"/>
              <a:t>continued</a:t>
            </a:r>
          </a:p>
        </p:txBody>
      </p:sp>
      <p:sp>
        <p:nvSpPr>
          <p:cNvPr id="4" name="Content Placeholder 2"/>
          <p:cNvSpPr>
            <a:spLocks noGrp="1"/>
          </p:cNvSpPr>
          <p:nvPr>
            <p:ph idx="1"/>
          </p:nvPr>
        </p:nvSpPr>
        <p:spPr>
          <a:xfrm>
            <a:off x="152400" y="2316512"/>
            <a:ext cx="8610600" cy="4523015"/>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Casualty Loss/Damaged Units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Fire, flood, hurricane or other damage to building or portion thereof</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Recapture is avoided if damage is repaired  (units restored and placed back in service) prior to year-end in which casualty occurred or damage reported</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28</a:t>
            </a:fld>
            <a:endParaRPr lang="en-US" altLang="en-US" dirty="0">
              <a:solidFill>
                <a:schemeClr val="tx1"/>
              </a:solidFill>
            </a:endParaRPr>
          </a:p>
        </p:txBody>
      </p:sp>
    </p:spTree>
    <p:extLst>
      <p:ext uri="{BB962C8B-B14F-4D97-AF65-F5344CB8AC3E}">
        <p14:creationId xmlns:p14="http://schemas.microsoft.com/office/powerpoint/2010/main" val="551612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cap="none" dirty="0"/>
              <a:t>POTENTIAL ROLES FOR PHAs IN A LIHTC TRANSACTION</a:t>
            </a:r>
            <a:endParaRPr lang="en-US" sz="2000" cap="none" dirty="0"/>
          </a:p>
        </p:txBody>
      </p:sp>
      <p:sp>
        <p:nvSpPr>
          <p:cNvPr id="4" name="Content Placeholder 2"/>
          <p:cNvSpPr>
            <a:spLocks noGrp="1"/>
          </p:cNvSpPr>
          <p:nvPr>
            <p:ph idx="1"/>
          </p:nvPr>
        </p:nvSpPr>
        <p:spPr>
          <a:xfrm>
            <a:off x="152400" y="2316512"/>
            <a:ext cx="8610600" cy="4523015"/>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Partnership Structure</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How much “Control” for the PHA and how much risk?</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PHA as General Partner/member of General Partner</a:t>
            </a:r>
          </a:p>
          <a:p>
            <a:pPr lvl="1">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Developer</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PHA as developer</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PHA as co-developer</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Third party developer</a:t>
            </a:r>
          </a:p>
          <a:p>
            <a:pPr lvl="1">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PHA as Property Manager</a:t>
            </a:r>
          </a:p>
          <a:p>
            <a:pPr marL="411480" lvl="1" indent="0">
              <a:buClr>
                <a:srgbClr val="92A977"/>
              </a:buClr>
              <a:buNone/>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29</a:t>
            </a:fld>
            <a:endParaRPr lang="en-US" altLang="en-US" dirty="0">
              <a:solidFill>
                <a:schemeClr val="tx1"/>
              </a:solidFill>
            </a:endParaRPr>
          </a:p>
        </p:txBody>
      </p:sp>
    </p:spTree>
    <p:extLst>
      <p:ext uri="{BB962C8B-B14F-4D97-AF65-F5344CB8AC3E}">
        <p14:creationId xmlns:p14="http://schemas.microsoft.com/office/powerpoint/2010/main" val="1286789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LIHTC PROGRAM  overview, </a:t>
            </a:r>
            <a:r>
              <a:rPr lang="en-US" sz="2400" cap="none" dirty="0"/>
              <a:t>continued</a:t>
            </a:r>
          </a:p>
        </p:txBody>
      </p:sp>
      <p:sp>
        <p:nvSpPr>
          <p:cNvPr id="4" name="Content Placeholder 2"/>
          <p:cNvSpPr>
            <a:spLocks noGrp="1"/>
          </p:cNvSpPr>
          <p:nvPr>
            <p:ph idx="1"/>
          </p:nvPr>
        </p:nvSpPr>
        <p:spPr>
          <a:xfrm>
            <a:off x="152400" y="2223545"/>
            <a:ext cx="8763000" cy="4634455"/>
          </a:xfrm>
        </p:spPr>
        <p:txBody>
          <a:bodyPr>
            <a:noAutofit/>
          </a:bodyPr>
          <a:lstStyle/>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Developers of qualified projects who receive LIHTC in turn use the credits themselves or “sell” them to investors</a:t>
            </a:r>
          </a:p>
          <a:p>
            <a:pPr lvl="0">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The investors’ equity contributions reduce the amount of debt the project would otherwise need</a:t>
            </a:r>
          </a:p>
          <a:p>
            <a:pPr lvl="0">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With lower debt service payments, the projects can succeed with lower rents</a:t>
            </a:r>
          </a:p>
        </p:txBody>
      </p:sp>
      <p:sp>
        <p:nvSpPr>
          <p:cNvPr id="6" name="Footer Placeholder 5"/>
          <p:cNvSpPr>
            <a:spLocks noGrp="1"/>
          </p:cNvSpPr>
          <p:nvPr>
            <p:ph type="ftr" sz="quarter" idx="11"/>
          </p:nvPr>
        </p:nvSpPr>
        <p:spPr/>
        <p:txBody>
          <a:bodyPr/>
          <a:lstStyle/>
          <a:p>
            <a:r>
              <a:rPr lang="en-US" altLang="en-US" dirty="0">
                <a:solidFill>
                  <a:schemeClr val="tx1"/>
                </a:solidFill>
              </a:rPr>
              <a:t>3</a:t>
            </a:r>
          </a:p>
        </p:txBody>
      </p:sp>
    </p:spTree>
    <p:extLst>
      <p:ext uri="{BB962C8B-B14F-4D97-AF65-F5344CB8AC3E}">
        <p14:creationId xmlns:p14="http://schemas.microsoft.com/office/powerpoint/2010/main" val="4286626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cap="none" dirty="0"/>
              <a:t>PHA GUARANTIES IN A LIHTC TRANSACTION</a:t>
            </a:r>
            <a:endParaRPr lang="en-US" sz="2000" cap="none" dirty="0"/>
          </a:p>
        </p:txBody>
      </p:sp>
      <p:sp>
        <p:nvSpPr>
          <p:cNvPr id="4" name="Content Placeholder 2"/>
          <p:cNvSpPr>
            <a:spLocks noGrp="1"/>
          </p:cNvSpPr>
          <p:nvPr>
            <p:ph idx="1"/>
          </p:nvPr>
        </p:nvSpPr>
        <p:spPr>
          <a:xfrm>
            <a:off x="152400" y="2316512"/>
            <a:ext cx="8610600" cy="4523015"/>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Construction Completion Guaranty</a:t>
            </a:r>
          </a:p>
          <a:p>
            <a:pPr marL="411480" lvl="1" indent="0">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Operating Deficit Guaranty</a:t>
            </a:r>
          </a:p>
          <a:p>
            <a:pPr marL="411480" lvl="1" indent="0">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Payment Guaranty</a:t>
            </a:r>
          </a:p>
          <a:p>
            <a:pPr marL="114300" indent="0">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Tax Credits Recapture/Repurchase Guaranty</a:t>
            </a:r>
          </a:p>
          <a:p>
            <a:pPr>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marL="114300" indent="0">
              <a:buClr>
                <a:srgbClr val="92A977"/>
              </a:buClr>
              <a:buNone/>
            </a:pPr>
            <a:endParaRPr lang="en-US" dirty="0">
              <a:solidFill>
                <a:schemeClr val="tx2">
                  <a:lumMod val="25000"/>
                </a:schemeClr>
              </a:solidFill>
              <a:latin typeface="Cambria" panose="02040503050406030204" pitchFamily="18" charset="0"/>
            </a:endParaRPr>
          </a:p>
          <a:p>
            <a:pPr marL="411480" lvl="1" indent="0">
              <a:buClr>
                <a:srgbClr val="92A977"/>
              </a:buClr>
              <a:buNone/>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30</a:t>
            </a:fld>
            <a:endParaRPr lang="en-US" altLang="en-US" dirty="0">
              <a:solidFill>
                <a:schemeClr val="tx1"/>
              </a:solidFill>
            </a:endParaRPr>
          </a:p>
        </p:txBody>
      </p:sp>
    </p:spTree>
    <p:extLst>
      <p:ext uri="{BB962C8B-B14F-4D97-AF65-F5344CB8AC3E}">
        <p14:creationId xmlns:p14="http://schemas.microsoft.com/office/powerpoint/2010/main" val="2887320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cap="none" dirty="0"/>
              <a:t>LIHTC REQUIREMENTS FOR PHAs TO CONSIDER</a:t>
            </a:r>
            <a:endParaRPr lang="en-US" sz="2000" cap="none" dirty="0"/>
          </a:p>
        </p:txBody>
      </p:sp>
      <p:sp>
        <p:nvSpPr>
          <p:cNvPr id="4" name="Content Placeholder 2"/>
          <p:cNvSpPr>
            <a:spLocks noGrp="1"/>
          </p:cNvSpPr>
          <p:nvPr>
            <p:ph idx="1"/>
          </p:nvPr>
        </p:nvSpPr>
        <p:spPr>
          <a:xfrm>
            <a:off x="152400" y="2316512"/>
            <a:ext cx="8610600" cy="4523015"/>
          </a:xfrm>
        </p:spPr>
        <p:txBody>
          <a:bodyPr>
            <a:noAutofit/>
          </a:bodyPr>
          <a:lstStyle/>
          <a:p>
            <a:pPr>
              <a:buClr>
                <a:srgbClr val="92A977"/>
              </a:buClr>
              <a:buFont typeface="Wingdings" panose="05000000000000000000" pitchFamily="2" charset="2"/>
              <a:buChar char="§"/>
            </a:pPr>
            <a:r>
              <a:rPr lang="en-US" sz="2800" dirty="0">
                <a:solidFill>
                  <a:schemeClr val="tx2">
                    <a:lumMod val="25000"/>
                  </a:schemeClr>
                </a:solidFill>
                <a:latin typeface="Cambria" panose="02040503050406030204" pitchFamily="18" charset="0"/>
              </a:rPr>
              <a:t>Asset Management and Compliance</a:t>
            </a:r>
          </a:p>
          <a:p>
            <a:pPr lvl="1">
              <a:buClr>
                <a:srgbClr val="92A977"/>
              </a:buClr>
              <a:buFont typeface="Wingdings" panose="05000000000000000000" pitchFamily="2" charset="2"/>
              <a:buChar char="§"/>
            </a:pPr>
            <a:r>
              <a:rPr lang="en-US" sz="2800" dirty="0">
                <a:solidFill>
                  <a:schemeClr val="tx2">
                    <a:lumMod val="25000"/>
                  </a:schemeClr>
                </a:solidFill>
                <a:latin typeface="Cambria" panose="02040503050406030204" pitchFamily="18" charset="0"/>
              </a:rPr>
              <a:t>Experience</a:t>
            </a:r>
          </a:p>
          <a:p>
            <a:pPr lvl="1">
              <a:buClr>
                <a:srgbClr val="92A977"/>
              </a:buClr>
              <a:buFont typeface="Wingdings" panose="05000000000000000000" pitchFamily="2" charset="2"/>
              <a:buChar char="§"/>
            </a:pPr>
            <a:r>
              <a:rPr lang="en-US" sz="2800" dirty="0">
                <a:solidFill>
                  <a:schemeClr val="tx2">
                    <a:lumMod val="25000"/>
                  </a:schemeClr>
                </a:solidFill>
                <a:latin typeface="Cambria" panose="02040503050406030204" pitchFamily="18" charset="0"/>
              </a:rPr>
              <a:t>Reports to Investor</a:t>
            </a:r>
          </a:p>
          <a:p>
            <a:pPr lvl="1">
              <a:buClr>
                <a:srgbClr val="92A977"/>
              </a:buClr>
              <a:buFont typeface="Wingdings" panose="05000000000000000000" pitchFamily="2" charset="2"/>
              <a:buChar char="§"/>
            </a:pPr>
            <a:r>
              <a:rPr lang="en-US" sz="2800" dirty="0">
                <a:solidFill>
                  <a:schemeClr val="tx2">
                    <a:lumMod val="25000"/>
                  </a:schemeClr>
                </a:solidFill>
                <a:latin typeface="Cambria" panose="02040503050406030204" pitchFamily="18" charset="0"/>
              </a:rPr>
              <a:t>Accounting</a:t>
            </a:r>
            <a:endParaRPr lang="en-US" sz="2400"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endParaRPr lang="en-US" sz="2800"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sz="2800" dirty="0">
                <a:solidFill>
                  <a:schemeClr val="tx2">
                    <a:lumMod val="25000"/>
                  </a:schemeClr>
                </a:solidFill>
                <a:latin typeface="Cambria" panose="02040503050406030204" pitchFamily="18" charset="0"/>
              </a:rPr>
              <a:t>Address this issue early with your staff</a:t>
            </a:r>
          </a:p>
          <a:p>
            <a:pPr>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a:p>
            <a:pPr marL="114300" indent="0">
              <a:buClr>
                <a:srgbClr val="92A977"/>
              </a:buClr>
              <a:buNone/>
            </a:pPr>
            <a:endParaRPr lang="en-US" dirty="0">
              <a:solidFill>
                <a:schemeClr val="tx2">
                  <a:lumMod val="25000"/>
                </a:schemeClr>
              </a:solidFill>
              <a:latin typeface="Cambria" panose="02040503050406030204" pitchFamily="18" charset="0"/>
            </a:endParaRPr>
          </a:p>
          <a:p>
            <a:pPr marL="411480" lvl="1" indent="0">
              <a:buClr>
                <a:srgbClr val="92A977"/>
              </a:buClr>
              <a:buNone/>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31</a:t>
            </a:fld>
            <a:endParaRPr lang="en-US" altLang="en-US" dirty="0">
              <a:solidFill>
                <a:schemeClr val="tx1"/>
              </a:solidFill>
            </a:endParaRPr>
          </a:p>
        </p:txBody>
      </p:sp>
    </p:spTree>
    <p:extLst>
      <p:ext uri="{BB962C8B-B14F-4D97-AF65-F5344CB8AC3E}">
        <p14:creationId xmlns:p14="http://schemas.microsoft.com/office/powerpoint/2010/main" val="2812020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COMPLIANCE</a:t>
            </a:r>
            <a:endParaRPr lang="en-US" sz="2400" dirty="0"/>
          </a:p>
        </p:txBody>
      </p:sp>
      <p:sp>
        <p:nvSpPr>
          <p:cNvPr id="4" name="Content Placeholder 2"/>
          <p:cNvSpPr>
            <a:spLocks noGrp="1"/>
          </p:cNvSpPr>
          <p:nvPr>
            <p:ph idx="1"/>
          </p:nvPr>
        </p:nvSpPr>
        <p:spPr>
          <a:xfrm>
            <a:off x="304800" y="1905000"/>
            <a:ext cx="8610600" cy="3505200"/>
          </a:xfrm>
        </p:spPr>
        <p:txBody>
          <a:bodyPr>
            <a:noAutofit/>
          </a:bodyPr>
          <a:lstStyle/>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State housing finance agency monitors projects</a:t>
            </a:r>
          </a:p>
          <a:p>
            <a:pPr marL="114300" indent="0">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Record keeping requirements: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Total number of units and number of LIHTC units in project </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Income certifications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Qualified and eligible basis amounts</a:t>
            </a:r>
          </a:p>
          <a:p>
            <a:pPr lvl="1">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Rent amounts	</a:t>
            </a:r>
          </a:p>
          <a:p>
            <a:pPr marL="411480" lvl="1" indent="0">
              <a:buClr>
                <a:srgbClr val="92A977"/>
              </a:buClr>
              <a:buNone/>
            </a:pPr>
            <a:endParaRPr lang="en-US" dirty="0">
              <a:solidFill>
                <a:schemeClr val="tx2">
                  <a:lumMod val="25000"/>
                </a:schemeClr>
              </a:solidFill>
              <a:latin typeface="Cambria" panose="02040503050406030204" pitchFamily="18" charset="0"/>
            </a:endParaRP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Annual compliance certifications</a:t>
            </a:r>
          </a:p>
          <a:p>
            <a:pPr>
              <a:buClr>
                <a:srgbClr val="92A977"/>
              </a:buClr>
              <a:buFont typeface="Wingdings" panose="05000000000000000000" pitchFamily="2" charset="2"/>
              <a:buChar char="§"/>
            </a:pPr>
            <a:endParaRPr lang="en-US"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32</a:t>
            </a:fld>
            <a:endParaRPr lang="en-US" altLang="en-US" dirty="0">
              <a:solidFill>
                <a:schemeClr val="tx1"/>
              </a:solidFill>
            </a:endParaRPr>
          </a:p>
        </p:txBody>
      </p:sp>
    </p:spTree>
    <p:extLst>
      <p:ext uri="{BB962C8B-B14F-4D97-AF65-F5344CB8AC3E}">
        <p14:creationId xmlns:p14="http://schemas.microsoft.com/office/powerpoint/2010/main" val="4120193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CONCLUSION</a:t>
            </a:r>
            <a:endParaRPr lang="en-US" sz="2400" dirty="0">
              <a:effectLst/>
            </a:endParaRPr>
          </a:p>
        </p:txBody>
      </p:sp>
      <p:sp>
        <p:nvSpPr>
          <p:cNvPr id="4" name="Content Placeholder 2"/>
          <p:cNvSpPr>
            <a:spLocks noGrp="1"/>
          </p:cNvSpPr>
          <p:nvPr>
            <p:ph idx="1"/>
          </p:nvPr>
        </p:nvSpPr>
        <p:spPr>
          <a:xfrm>
            <a:off x="228600" y="1752600"/>
            <a:ext cx="8763000" cy="4419600"/>
          </a:xfrm>
        </p:spPr>
        <p:txBody>
          <a:bodyPr>
            <a:normAutofit fontScale="92500" lnSpcReduction="10000"/>
          </a:bodyPr>
          <a:lstStyle/>
          <a:p>
            <a:pPr indent="-34290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LIHTC is a critical tool to help finance affordable housing</a:t>
            </a:r>
          </a:p>
          <a:p>
            <a:pPr marL="0" indent="0">
              <a:buClr>
                <a:srgbClr val="92A977"/>
              </a:buClr>
              <a:buNone/>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Tax exempt bonds in 4% transaction add value, but transaction is more complex</a:t>
            </a:r>
          </a:p>
          <a:p>
            <a:pPr marL="0" indent="0">
              <a:buClr>
                <a:srgbClr val="92A977"/>
              </a:buClr>
              <a:buNone/>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Potential impact of tax reform</a:t>
            </a:r>
          </a:p>
          <a:p>
            <a:pPr marL="0" indent="0">
              <a:buClr>
                <a:srgbClr val="92A977"/>
              </a:buClr>
              <a:buNone/>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Evaluate the project carefully</a:t>
            </a:r>
          </a:p>
          <a:p>
            <a:pPr lvl="1" indent="-342900">
              <a:buClr>
                <a:srgbClr val="92A977"/>
              </a:buClr>
              <a:buFont typeface="Wingdings" panose="05000000000000000000" pitchFamily="2" charset="2"/>
              <a:buChar char="§"/>
            </a:pPr>
            <a:r>
              <a:rPr lang="en-US" sz="1800" dirty="0">
                <a:solidFill>
                  <a:schemeClr val="tx2">
                    <a:lumMod val="25000"/>
                  </a:schemeClr>
                </a:solidFill>
                <a:latin typeface="Cambria" panose="02040503050406030204" pitchFamily="18" charset="0"/>
              </a:rPr>
              <a:t>Consider the economic value of the credit and any additional subsidies, compared to the reduced revenue due to lower rents and the administrative burden of ongoing compliance with </a:t>
            </a:r>
            <a:r>
              <a:rPr lang="en-US" sz="1800">
                <a:solidFill>
                  <a:schemeClr val="tx2">
                    <a:lumMod val="25000"/>
                  </a:schemeClr>
                </a:solidFill>
                <a:latin typeface="Cambria" panose="02040503050406030204" pitchFamily="18" charset="0"/>
              </a:rPr>
              <a:t>LIHTC rules </a:t>
            </a:r>
            <a:r>
              <a:rPr lang="en-US" sz="1800" dirty="0">
                <a:solidFill>
                  <a:schemeClr val="tx2">
                    <a:lumMod val="25000"/>
                  </a:schemeClr>
                </a:solidFill>
                <a:latin typeface="Cambria" panose="02040503050406030204" pitchFamily="18" charset="0"/>
              </a:rPr>
              <a:t>(and bond rules for 4% LIHTC)</a:t>
            </a:r>
          </a:p>
          <a:p>
            <a:pPr marL="0" indent="0">
              <a:buClr>
                <a:srgbClr val="92A977"/>
              </a:buClr>
              <a:buNone/>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Select good partners</a:t>
            </a:r>
          </a:p>
          <a:p>
            <a:pPr marL="0" indent="0">
              <a:buClr>
                <a:schemeClr val="accent6">
                  <a:lumMod val="50000"/>
                </a:schemeClr>
              </a:buClr>
              <a:buNone/>
            </a:pPr>
            <a:endParaRPr lang="en-US" sz="2200" dirty="0">
              <a:solidFill>
                <a:schemeClr val="tx2">
                  <a:lumMod val="25000"/>
                </a:schemeClr>
              </a:solidFill>
              <a:latin typeface="Cambria" panose="02040503050406030204" pitchFamily="18" charset="0"/>
            </a:endParaRPr>
          </a:p>
        </p:txBody>
      </p:sp>
      <p:pic>
        <p:nvPicPr>
          <p:cNvPr id="5" name="Picture 4"/>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438901" y="5985658"/>
            <a:ext cx="2171700" cy="650395"/>
          </a:xfrm>
          <a:prstGeom prst="rect">
            <a:avLst/>
          </a:prstGeom>
        </p:spPr>
      </p:pic>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33</a:t>
            </a:fld>
            <a:endParaRPr lang="en-US" altLang="en-US" dirty="0">
              <a:solidFill>
                <a:schemeClr val="tx1"/>
              </a:solidFill>
            </a:endParaRPr>
          </a:p>
        </p:txBody>
      </p:sp>
    </p:spTree>
    <p:extLst>
      <p:ext uri="{BB962C8B-B14F-4D97-AF65-F5344CB8AC3E}">
        <p14:creationId xmlns:p14="http://schemas.microsoft.com/office/powerpoint/2010/main" val="811942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Additional resources</a:t>
            </a:r>
            <a:endParaRPr lang="en-US" sz="2400" dirty="0">
              <a:effectLst/>
            </a:endParaRPr>
          </a:p>
        </p:txBody>
      </p:sp>
      <p:sp>
        <p:nvSpPr>
          <p:cNvPr id="4" name="Content Placeholder 2"/>
          <p:cNvSpPr>
            <a:spLocks noGrp="1"/>
          </p:cNvSpPr>
          <p:nvPr>
            <p:ph idx="1"/>
          </p:nvPr>
        </p:nvSpPr>
        <p:spPr>
          <a:xfrm>
            <a:off x="228600" y="1891255"/>
            <a:ext cx="8763000" cy="4419600"/>
          </a:xfrm>
        </p:spPr>
        <p:txBody>
          <a:bodyPr>
            <a:normAutofit lnSpcReduction="10000"/>
          </a:bodyPr>
          <a:lstStyle/>
          <a:p>
            <a:pPr indent="-342900">
              <a:buClr>
                <a:srgbClr val="92A977"/>
              </a:buClr>
              <a:buFont typeface="Wingdings" panose="05000000000000000000" pitchFamily="2" charset="2"/>
              <a:buChar char="§"/>
            </a:pPr>
            <a:r>
              <a:rPr lang="en-US" sz="2200" i="1" dirty="0">
                <a:solidFill>
                  <a:schemeClr val="tx2">
                    <a:lumMod val="25000"/>
                  </a:schemeClr>
                </a:solidFill>
                <a:latin typeface="Cambria" panose="02040503050406030204" pitchFamily="18" charset="0"/>
              </a:rPr>
              <a:t>Low-Income Housing Tax Credit Handbook</a:t>
            </a:r>
            <a:r>
              <a:rPr lang="en-US" sz="2200" dirty="0">
                <a:solidFill>
                  <a:schemeClr val="tx2">
                    <a:lumMod val="25000"/>
                  </a:schemeClr>
                </a:solidFill>
                <a:latin typeface="Cambria" panose="02040503050406030204" pitchFamily="18" charset="0"/>
              </a:rPr>
              <a:t>,  Novogradac &amp; Company LLP</a:t>
            </a:r>
          </a:p>
          <a:p>
            <a:pPr indent="-342900">
              <a:buClr>
                <a:srgbClr val="92A977"/>
              </a:buClr>
              <a:buFont typeface="Wingdings" panose="05000000000000000000" pitchFamily="2" charset="2"/>
              <a:buChar char="§"/>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i="1" dirty="0">
                <a:solidFill>
                  <a:schemeClr val="tx2">
                    <a:lumMod val="25000"/>
                  </a:schemeClr>
                </a:solidFill>
                <a:latin typeface="Cambria" panose="02040503050406030204" pitchFamily="18" charset="0"/>
              </a:rPr>
              <a:t>VHDA Low Income Housing Tax Credit Manual</a:t>
            </a:r>
            <a:r>
              <a:rPr lang="en-US" sz="2200" dirty="0">
                <a:solidFill>
                  <a:schemeClr val="tx2">
                    <a:lumMod val="25000"/>
                  </a:schemeClr>
                </a:solidFill>
                <a:latin typeface="Cambria" panose="02040503050406030204" pitchFamily="18" charset="0"/>
              </a:rPr>
              <a:t>, 2020</a:t>
            </a:r>
            <a:endParaRPr lang="en-US" sz="2200" i="1" dirty="0">
              <a:solidFill>
                <a:schemeClr val="tx2">
                  <a:lumMod val="25000"/>
                </a:schemeClr>
              </a:solidFill>
              <a:latin typeface="Cambria" panose="02040503050406030204" pitchFamily="18" charset="0"/>
            </a:endParaRPr>
          </a:p>
          <a:p>
            <a:pPr marL="0" indent="0">
              <a:buClr>
                <a:srgbClr val="92A977"/>
              </a:buClr>
              <a:buNone/>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i="1" dirty="0">
                <a:solidFill>
                  <a:schemeClr val="tx2">
                    <a:lumMod val="25000"/>
                  </a:schemeClr>
                </a:solidFill>
                <a:latin typeface="Cambria" panose="02040503050406030204" pitchFamily="18" charset="0"/>
              </a:rPr>
              <a:t>Low-Income Housing Tax Credit Handbook</a:t>
            </a:r>
            <a:r>
              <a:rPr lang="en-US" sz="2200" dirty="0">
                <a:solidFill>
                  <a:schemeClr val="tx2">
                    <a:lumMod val="25000"/>
                  </a:schemeClr>
                </a:solidFill>
                <a:latin typeface="Cambria" panose="02040503050406030204" pitchFamily="18" charset="0"/>
              </a:rPr>
              <a:t>, Market Segment Specialization Program (MSSP), </a:t>
            </a:r>
            <a:r>
              <a:rPr lang="en-US" sz="2200" dirty="0">
                <a:solidFill>
                  <a:schemeClr val="tx2">
                    <a:lumMod val="25000"/>
                  </a:schemeClr>
                </a:solidFill>
                <a:latin typeface="Cambria" panose="02040503050406030204" pitchFamily="18" charset="0"/>
                <a:hlinkClick r:id="rId2"/>
              </a:rPr>
              <a:t>http://unclefed.com/surviveIRS/lihc.pdf</a:t>
            </a:r>
            <a:r>
              <a:rPr lang="en-US" sz="2200" dirty="0">
                <a:solidFill>
                  <a:schemeClr val="tx2">
                    <a:lumMod val="25000"/>
                  </a:schemeClr>
                </a:solidFill>
                <a:latin typeface="Cambria" panose="02040503050406030204" pitchFamily="18" charset="0"/>
              </a:rPr>
              <a:t> </a:t>
            </a:r>
          </a:p>
          <a:p>
            <a:pPr marL="0" indent="0">
              <a:buClr>
                <a:srgbClr val="92A977"/>
              </a:buClr>
              <a:buNone/>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National Low Income Housing Coalition </a:t>
            </a:r>
            <a:r>
              <a:rPr lang="en-US" sz="2200" dirty="0">
                <a:solidFill>
                  <a:schemeClr val="tx2">
                    <a:lumMod val="25000"/>
                  </a:schemeClr>
                </a:solidFill>
                <a:latin typeface="Cambria" panose="02040503050406030204" pitchFamily="18" charset="0"/>
                <a:hlinkClick r:id="rId3"/>
              </a:rPr>
              <a:t>http://nlihc.org</a:t>
            </a: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r>
              <a:rPr lang="en-US" sz="2200" dirty="0" err="1">
                <a:solidFill>
                  <a:schemeClr val="tx2">
                    <a:lumMod val="25000"/>
                  </a:schemeClr>
                </a:solidFill>
                <a:latin typeface="Cambria" panose="02040503050406030204" pitchFamily="18" charset="0"/>
              </a:rPr>
              <a:t>CohnReznick</a:t>
            </a:r>
            <a:r>
              <a:rPr lang="en-US" sz="2200" dirty="0">
                <a:solidFill>
                  <a:schemeClr val="tx2">
                    <a:lumMod val="25000"/>
                  </a:schemeClr>
                </a:solidFill>
                <a:latin typeface="Cambria" panose="02040503050406030204" pitchFamily="18" charset="0"/>
              </a:rPr>
              <a:t> </a:t>
            </a:r>
            <a:r>
              <a:rPr lang="en-US" sz="2200" dirty="0">
                <a:solidFill>
                  <a:schemeClr val="tx2">
                    <a:lumMod val="25000"/>
                  </a:schemeClr>
                </a:solidFill>
                <a:latin typeface="Cambria" panose="02040503050406030204" pitchFamily="18" charset="0"/>
                <a:hlinkClick r:id="rId4"/>
              </a:rPr>
              <a:t>www.Cohnreznick.com/affordablehousing</a:t>
            </a: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endParaRPr lang="en-US" sz="2200" dirty="0">
              <a:solidFill>
                <a:schemeClr val="tx2">
                  <a:lumMod val="25000"/>
                </a:schemeClr>
              </a:solidFill>
              <a:latin typeface="Cambria" panose="02040503050406030204" pitchFamily="18" charset="0"/>
            </a:endParaRPr>
          </a:p>
          <a:p>
            <a:pPr indent="-342900">
              <a:buClr>
                <a:srgbClr val="92A977"/>
              </a:buClr>
              <a:buFont typeface="Wingdings" panose="05000000000000000000" pitchFamily="2" charset="2"/>
              <a:buChar char="§"/>
            </a:pPr>
            <a:endParaRPr lang="en-US" sz="2200" dirty="0">
              <a:solidFill>
                <a:schemeClr val="tx2">
                  <a:lumMod val="25000"/>
                </a:schemeClr>
              </a:solidFill>
              <a:latin typeface="Cambria" panose="02040503050406030204" pitchFamily="18" charset="0"/>
            </a:endParaRPr>
          </a:p>
          <a:p>
            <a:pPr marL="0" indent="0">
              <a:buClr>
                <a:schemeClr val="accent6">
                  <a:lumMod val="50000"/>
                </a:schemeClr>
              </a:buClr>
              <a:buNone/>
            </a:pPr>
            <a:endParaRPr lang="en-US" sz="2200"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34</a:t>
            </a:fld>
            <a:endParaRPr lang="en-US" altLang="en-US" dirty="0">
              <a:solidFill>
                <a:schemeClr val="tx1"/>
              </a:solidFill>
            </a:endParaRPr>
          </a:p>
        </p:txBody>
      </p:sp>
    </p:spTree>
    <p:extLst>
      <p:ext uri="{BB962C8B-B14F-4D97-AF65-F5344CB8AC3E}">
        <p14:creationId xmlns:p14="http://schemas.microsoft.com/office/powerpoint/2010/main" val="3834928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39130" y="914400"/>
            <a:ext cx="4572000" cy="615553"/>
          </a:xfrm>
          <a:prstGeom prst="rect">
            <a:avLst/>
          </a:prstGeom>
        </p:spPr>
        <p:txBody>
          <a:bodyPr>
            <a:spAutoFit/>
          </a:bodyPr>
          <a:lstStyle/>
          <a:p>
            <a:pPr algn="ctr"/>
            <a:r>
              <a:rPr lang="en-US" b="1" dirty="0">
                <a:solidFill>
                  <a:schemeClr val="accent1">
                    <a:lumMod val="75000"/>
                  </a:schemeClr>
                </a:solidFill>
                <a:cs typeface="Times New Roman" panose="02020603050405020304" pitchFamily="18" charset="0"/>
              </a:rPr>
              <a:t>Delphine G. Carnes</a:t>
            </a:r>
            <a:br>
              <a:rPr lang="en-US" b="1" dirty="0">
                <a:solidFill>
                  <a:schemeClr val="accent1">
                    <a:lumMod val="75000"/>
                  </a:schemeClr>
                </a:solidFill>
                <a:cs typeface="Times New Roman" panose="02020603050405020304" pitchFamily="18" charset="0"/>
              </a:rPr>
            </a:br>
            <a:r>
              <a:rPr lang="en-US" sz="1600" dirty="0">
                <a:solidFill>
                  <a:schemeClr val="accent1">
                    <a:lumMod val="75000"/>
                  </a:schemeClr>
                </a:solidFill>
                <a:cs typeface="Times New Roman" panose="02020603050405020304" pitchFamily="18" charset="0"/>
              </a:rPr>
              <a:t>dcarnes@delphinecarneslaw.com</a:t>
            </a:r>
            <a:endParaRPr lang="en-US" dirty="0">
              <a:solidFill>
                <a:schemeClr val="accent1">
                  <a:lumMod val="75000"/>
                </a:schemeClr>
              </a:solidFill>
            </a:endParaRPr>
          </a:p>
        </p:txBody>
      </p:sp>
      <p:sp>
        <p:nvSpPr>
          <p:cNvPr id="6" name="Rectangle 5"/>
          <p:cNvSpPr/>
          <p:nvPr/>
        </p:nvSpPr>
        <p:spPr>
          <a:xfrm>
            <a:off x="1346404" y="1681609"/>
            <a:ext cx="6172200" cy="830997"/>
          </a:xfrm>
          <a:prstGeom prst="rect">
            <a:avLst/>
          </a:prstGeom>
        </p:spPr>
        <p:txBody>
          <a:bodyPr wrap="square">
            <a:spAutoFit/>
          </a:bodyPr>
          <a:lstStyle/>
          <a:p>
            <a:pPr algn="ctr"/>
            <a:r>
              <a:rPr lang="en-US" sz="1600" dirty="0">
                <a:solidFill>
                  <a:schemeClr val="accent1">
                    <a:lumMod val="75000"/>
                  </a:schemeClr>
                </a:solidFill>
                <a:cs typeface="Times New Roman" panose="02020603050405020304" pitchFamily="18" charset="0"/>
              </a:rPr>
              <a:t>DELPHINE CARNES LAW GROUP, PLC</a:t>
            </a:r>
            <a:br>
              <a:rPr lang="en-US" sz="1600" dirty="0">
                <a:solidFill>
                  <a:schemeClr val="accent1">
                    <a:lumMod val="75000"/>
                  </a:schemeClr>
                </a:solidFill>
                <a:cs typeface="Times New Roman" panose="02020603050405020304" pitchFamily="18" charset="0"/>
              </a:rPr>
            </a:br>
            <a:r>
              <a:rPr lang="en-US" sz="1600" dirty="0">
                <a:solidFill>
                  <a:schemeClr val="accent1">
                    <a:lumMod val="75000"/>
                  </a:schemeClr>
                </a:solidFill>
                <a:cs typeface="Times New Roman" panose="02020603050405020304" pitchFamily="18" charset="0"/>
              </a:rPr>
              <a:t>101 W. Main Street </a:t>
            </a:r>
            <a:r>
              <a:rPr lang="en-US" sz="1600" dirty="0">
                <a:solidFill>
                  <a:schemeClr val="accent1">
                    <a:lumMod val="75000"/>
                  </a:schemeClr>
                </a:solidFill>
                <a:latin typeface="Calibri"/>
                <a:cs typeface="Times New Roman" panose="02020603050405020304" pitchFamily="18" charset="0"/>
              </a:rPr>
              <a:t>▪</a:t>
            </a:r>
            <a:r>
              <a:rPr lang="en-US" sz="1600" dirty="0">
                <a:solidFill>
                  <a:schemeClr val="accent1">
                    <a:lumMod val="75000"/>
                  </a:schemeClr>
                </a:solidFill>
                <a:cs typeface="Times New Roman" panose="02020603050405020304" pitchFamily="18" charset="0"/>
              </a:rPr>
              <a:t> Suite 440 </a:t>
            </a:r>
            <a:r>
              <a:rPr lang="en-US" sz="1600" dirty="0">
                <a:solidFill>
                  <a:schemeClr val="accent1">
                    <a:lumMod val="75000"/>
                  </a:schemeClr>
                </a:solidFill>
                <a:latin typeface="Calibri"/>
                <a:cs typeface="Times New Roman" panose="02020603050405020304" pitchFamily="18" charset="0"/>
              </a:rPr>
              <a:t>▪  </a:t>
            </a:r>
            <a:r>
              <a:rPr lang="en-US" sz="1600" dirty="0">
                <a:solidFill>
                  <a:schemeClr val="accent1">
                    <a:lumMod val="75000"/>
                  </a:schemeClr>
                </a:solidFill>
                <a:cs typeface="Times New Roman" panose="02020603050405020304" pitchFamily="18" charset="0"/>
              </a:rPr>
              <a:t>Norfolk, VA  23510</a:t>
            </a:r>
            <a:br>
              <a:rPr lang="en-US" sz="1600" dirty="0">
                <a:solidFill>
                  <a:schemeClr val="accent1">
                    <a:lumMod val="75000"/>
                  </a:schemeClr>
                </a:solidFill>
                <a:cs typeface="Times New Roman" panose="02020603050405020304" pitchFamily="18" charset="0"/>
              </a:rPr>
            </a:br>
            <a:r>
              <a:rPr lang="en-US" sz="1600" dirty="0">
                <a:solidFill>
                  <a:schemeClr val="accent1">
                    <a:lumMod val="75000"/>
                  </a:schemeClr>
                </a:solidFill>
                <a:cs typeface="Times New Roman" panose="02020603050405020304" pitchFamily="18" charset="0"/>
              </a:rPr>
              <a:t>Office: (757) 612-4314 | Cell: (757) 677-6092</a:t>
            </a:r>
          </a:p>
        </p:txBody>
      </p:sp>
      <p:sp>
        <p:nvSpPr>
          <p:cNvPr id="9" name="TextBox 8"/>
          <p:cNvSpPr txBox="1"/>
          <p:nvPr/>
        </p:nvSpPr>
        <p:spPr>
          <a:xfrm>
            <a:off x="6553200" y="6182974"/>
            <a:ext cx="2171700" cy="276999"/>
          </a:xfrm>
          <a:prstGeom prst="rect">
            <a:avLst/>
          </a:prstGeom>
          <a:noFill/>
        </p:spPr>
        <p:txBody>
          <a:bodyPr wrap="square" rtlCol="0">
            <a:spAutoFit/>
          </a:bodyPr>
          <a:lstStyle/>
          <a:p>
            <a:pPr algn="r"/>
            <a:r>
              <a:rPr lang="en-US" sz="1200" b="1" dirty="0">
                <a:solidFill>
                  <a:schemeClr val="tx1">
                    <a:lumMod val="65000"/>
                    <a:lumOff val="35000"/>
                  </a:schemeClr>
                </a:solidFill>
              </a:rPr>
              <a:t>December 10, 2020</a:t>
            </a:r>
          </a:p>
        </p:txBody>
      </p:sp>
      <p:sp>
        <p:nvSpPr>
          <p:cNvPr id="14" name="TextBox 13"/>
          <p:cNvSpPr txBox="1"/>
          <p:nvPr/>
        </p:nvSpPr>
        <p:spPr>
          <a:xfrm>
            <a:off x="2514600" y="4724400"/>
            <a:ext cx="3733800" cy="369332"/>
          </a:xfrm>
          <a:prstGeom prst="rect">
            <a:avLst/>
          </a:prstGeom>
          <a:noFill/>
        </p:spPr>
        <p:txBody>
          <a:bodyPr wrap="square" rtlCol="0">
            <a:spAutoFit/>
          </a:bodyPr>
          <a:lstStyle/>
          <a:p>
            <a:pPr algn="ctr"/>
            <a:r>
              <a:rPr lang="en-US" dirty="0">
                <a:solidFill>
                  <a:schemeClr val="accent1">
                    <a:lumMod val="75000"/>
                  </a:schemeClr>
                </a:solidFill>
              </a:rPr>
              <a:t>www.delphinecarneslaw.com</a:t>
            </a:r>
          </a:p>
        </p:txBody>
      </p:sp>
      <p:pic>
        <p:nvPicPr>
          <p:cNvPr id="11" name="Picture 10">
            <a:extLst>
              <a:ext uri="{FF2B5EF4-FFF2-40B4-BE49-F238E27FC236}">
                <a16:creationId xmlns:a16="http://schemas.microsoft.com/office/drawing/2014/main" id="{CA5DF8D5-C72C-48A5-9CDF-6C1F3CBAEA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9544" y="3389790"/>
            <a:ext cx="2724912" cy="1130808"/>
          </a:xfrm>
          <a:prstGeom prst="rect">
            <a:avLst/>
          </a:prstGeom>
        </p:spPr>
      </p:pic>
    </p:spTree>
    <p:extLst>
      <p:ext uri="{BB962C8B-B14F-4D97-AF65-F5344CB8AC3E}">
        <p14:creationId xmlns:p14="http://schemas.microsoft.com/office/powerpoint/2010/main" val="70102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LIHTC PROGRAM  overview, </a:t>
            </a:r>
            <a:r>
              <a:rPr lang="en-US" sz="2400" cap="none" dirty="0"/>
              <a:t>continued</a:t>
            </a:r>
          </a:p>
        </p:txBody>
      </p:sp>
      <p:sp>
        <p:nvSpPr>
          <p:cNvPr id="4" name="Content Placeholder 2"/>
          <p:cNvSpPr>
            <a:spLocks noGrp="1"/>
          </p:cNvSpPr>
          <p:nvPr>
            <p:ph idx="1"/>
          </p:nvPr>
        </p:nvSpPr>
        <p:spPr>
          <a:xfrm>
            <a:off x="152400" y="2133600"/>
            <a:ext cx="8763000" cy="4939255"/>
          </a:xfrm>
        </p:spPr>
        <p:txBody>
          <a:bodyPr>
            <a:noAutofit/>
          </a:bodyPr>
          <a:lstStyle/>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Dollar-for-dollar reduction of federal tax liability for the owner of the qualified project</a:t>
            </a: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Amount of credit based on cost of building new affordable units or renovating existing housing developments</a:t>
            </a:r>
          </a:p>
          <a:p>
            <a:pPr>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Credits claimed over a 10 year period</a:t>
            </a: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Tax Credit Compliance period is 15 years</a:t>
            </a: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But the restrictions extend for at least 30 years</a:t>
            </a:r>
          </a:p>
        </p:txBody>
      </p:sp>
      <p:sp>
        <p:nvSpPr>
          <p:cNvPr id="6" name="Footer Placeholder 5"/>
          <p:cNvSpPr>
            <a:spLocks noGrp="1"/>
          </p:cNvSpPr>
          <p:nvPr>
            <p:ph type="ftr" sz="quarter" idx="11"/>
          </p:nvPr>
        </p:nvSpPr>
        <p:spPr/>
        <p:txBody>
          <a:bodyPr/>
          <a:lstStyle/>
          <a:p>
            <a:r>
              <a:rPr lang="en-US" altLang="en-US" dirty="0">
                <a:solidFill>
                  <a:schemeClr val="tx1"/>
                </a:solidFill>
              </a:rPr>
              <a:t>4</a:t>
            </a:r>
          </a:p>
        </p:txBody>
      </p:sp>
    </p:spTree>
    <p:extLst>
      <p:ext uri="{BB962C8B-B14F-4D97-AF65-F5344CB8AC3E}">
        <p14:creationId xmlns:p14="http://schemas.microsoft.com/office/powerpoint/2010/main" val="652348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PARTIES TO THE TRANSACTION</a:t>
            </a:r>
          </a:p>
        </p:txBody>
      </p:sp>
      <p:sp>
        <p:nvSpPr>
          <p:cNvPr id="4" name="Content Placeholder 2"/>
          <p:cNvSpPr>
            <a:spLocks noGrp="1"/>
          </p:cNvSpPr>
          <p:nvPr>
            <p:ph idx="1"/>
          </p:nvPr>
        </p:nvSpPr>
        <p:spPr>
          <a:xfrm>
            <a:off x="228600" y="1752600"/>
            <a:ext cx="8763000" cy="4419600"/>
          </a:xfrm>
        </p:spPr>
        <p:txBody>
          <a:bodyPr>
            <a:normAutofit/>
          </a:bodyPr>
          <a:lstStyle/>
          <a:p>
            <a:pPr lvl="0">
              <a:lnSpc>
                <a:spcPct val="150000"/>
              </a:lnSpc>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Developer</a:t>
            </a:r>
          </a:p>
          <a:p>
            <a:pPr>
              <a:lnSpc>
                <a:spcPct val="150000"/>
              </a:lnSpc>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State Housing Finance Agency</a:t>
            </a:r>
          </a:p>
          <a:p>
            <a:pPr lvl="0">
              <a:lnSpc>
                <a:spcPct val="150000"/>
              </a:lnSpc>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Lender</a:t>
            </a:r>
          </a:p>
          <a:p>
            <a:pPr lvl="0">
              <a:lnSpc>
                <a:spcPct val="150000"/>
              </a:lnSpc>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LIHTC investor</a:t>
            </a:r>
          </a:p>
          <a:p>
            <a:pPr lvl="0">
              <a:lnSpc>
                <a:spcPct val="150000"/>
              </a:lnSpc>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Residents</a:t>
            </a: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Consultant, General Contractor, Architect, Engineer,  Surveyor, Title Company, Locality, Attorneys, Accountants</a:t>
            </a:r>
          </a:p>
          <a:p>
            <a:pPr marL="0" indent="0">
              <a:buClr>
                <a:srgbClr val="92A977"/>
              </a:buClr>
              <a:buNone/>
            </a:pPr>
            <a:endParaRPr lang="en-US" sz="2000" dirty="0">
              <a:solidFill>
                <a:schemeClr val="tx2">
                  <a:lumMod val="25000"/>
                </a:schemeClr>
              </a:solidFill>
              <a:latin typeface="Cambria" panose="02040503050406030204" pitchFamily="18" charset="0"/>
            </a:endParaRP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293387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cap="none" dirty="0"/>
              <a:t>ALLOCATION PROCESS</a:t>
            </a:r>
          </a:p>
        </p:txBody>
      </p:sp>
      <p:sp>
        <p:nvSpPr>
          <p:cNvPr id="4" name="Content Placeholder 2"/>
          <p:cNvSpPr>
            <a:spLocks noGrp="1"/>
          </p:cNvSpPr>
          <p:nvPr>
            <p:ph idx="1"/>
          </p:nvPr>
        </p:nvSpPr>
        <p:spPr>
          <a:xfrm>
            <a:off x="152400" y="2057400"/>
            <a:ext cx="8763000" cy="4634455"/>
          </a:xfrm>
        </p:spPr>
        <p:txBody>
          <a:bodyPr>
            <a:noAutofit/>
          </a:bodyPr>
          <a:lstStyle/>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While it is a federal credit, the program is administered by state housing finance agencies</a:t>
            </a: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States receive tax credits based on population, therefore the amount of available 9% credits is limited.  The State allocation limits do not apply to 4% LIHTC.</a:t>
            </a:r>
          </a:p>
          <a:p>
            <a:pPr lvl="0">
              <a:buClr>
                <a:srgbClr val="92A977"/>
              </a:buClr>
              <a:buFont typeface="Wingdings" panose="05000000000000000000" pitchFamily="2" charset="2"/>
              <a:buChar char="§"/>
            </a:pPr>
            <a:r>
              <a:rPr lang="en-US" dirty="0">
                <a:solidFill>
                  <a:schemeClr val="tx2">
                    <a:lumMod val="25000"/>
                  </a:schemeClr>
                </a:solidFill>
                <a:latin typeface="Cambria" panose="02040503050406030204" pitchFamily="18" charset="0"/>
              </a:rPr>
              <a:t>State agencies allocate credits to developers.  Selection priorities and procedures vary in each state and are outlined in a Qualified Allocation Plan (“QAP”)</a:t>
            </a:r>
          </a:p>
        </p:txBody>
      </p:sp>
      <p:sp>
        <p:nvSpPr>
          <p:cNvPr id="6" name="Footer Placeholder 5"/>
          <p:cNvSpPr>
            <a:spLocks noGrp="1"/>
          </p:cNvSpPr>
          <p:nvPr>
            <p:ph type="ftr" sz="quarter" idx="11"/>
          </p:nvPr>
        </p:nvSpPr>
        <p:spPr/>
        <p:txBody>
          <a:bodyPr/>
          <a:lstStyle/>
          <a:p>
            <a:r>
              <a:rPr lang="en-US" altLang="en-US" dirty="0">
                <a:solidFill>
                  <a:schemeClr val="tx1"/>
                </a:solidFill>
              </a:rPr>
              <a:t>6</a:t>
            </a:r>
          </a:p>
        </p:txBody>
      </p:sp>
    </p:spTree>
    <p:extLst>
      <p:ext uri="{BB962C8B-B14F-4D97-AF65-F5344CB8AC3E}">
        <p14:creationId xmlns:p14="http://schemas.microsoft.com/office/powerpoint/2010/main" val="3457357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QUALIFIED ALLOCATION PLANS (QAP)</a:t>
            </a:r>
            <a:endParaRPr lang="en-US" sz="2400" dirty="0"/>
          </a:p>
        </p:txBody>
      </p:sp>
      <p:sp>
        <p:nvSpPr>
          <p:cNvPr id="3" name="Content Placeholder 2"/>
          <p:cNvSpPr>
            <a:spLocks noGrp="1"/>
          </p:cNvSpPr>
          <p:nvPr>
            <p:ph idx="1"/>
          </p:nvPr>
        </p:nvSpPr>
        <p:spPr>
          <a:xfrm>
            <a:off x="412956" y="1981200"/>
            <a:ext cx="8229600" cy="3276600"/>
          </a:xfrm>
        </p:spPr>
        <p:txBody>
          <a:bodyPr>
            <a:normAutofit fontScale="92500" lnSpcReduction="20000"/>
          </a:bodyPr>
          <a:lstStyle/>
          <a:p>
            <a:pPr lvl="0">
              <a:buFont typeface="Wingdings" panose="05000000000000000000" pitchFamily="2" charset="2"/>
              <a:buChar char="§"/>
            </a:pPr>
            <a:r>
              <a:rPr lang="en-US" sz="2600" dirty="0">
                <a:solidFill>
                  <a:srgbClr val="1C1C1C"/>
                </a:solidFill>
                <a:latin typeface="Cambria" panose="02040503050406030204" pitchFamily="18" charset="0"/>
              </a:rPr>
              <a:t>State housing finance agencies must adopt QAP to allocate credits</a:t>
            </a:r>
          </a:p>
          <a:p>
            <a:pPr lvl="0">
              <a:buFont typeface="Wingdings" panose="05000000000000000000" pitchFamily="2" charset="2"/>
              <a:buChar char="§"/>
            </a:pPr>
            <a:endParaRPr lang="en-US" sz="2600" dirty="0">
              <a:solidFill>
                <a:srgbClr val="1C1C1C"/>
              </a:solidFill>
              <a:latin typeface="Cambria" panose="02040503050406030204" pitchFamily="18" charset="0"/>
            </a:endParaRPr>
          </a:p>
          <a:p>
            <a:pPr lvl="0">
              <a:buFont typeface="Wingdings" panose="05000000000000000000" pitchFamily="2" charset="2"/>
              <a:buChar char="§"/>
            </a:pPr>
            <a:r>
              <a:rPr lang="en-US" sz="2600" dirty="0">
                <a:solidFill>
                  <a:srgbClr val="1C1C1C"/>
                </a:solidFill>
                <a:latin typeface="Cambria" panose="02040503050406030204" pitchFamily="18" charset="0"/>
              </a:rPr>
              <a:t>QAP must set forth priorities that govern allocation</a:t>
            </a:r>
          </a:p>
          <a:p>
            <a:pPr marL="114300" lvl="0" indent="0">
              <a:buNone/>
            </a:pPr>
            <a:endParaRPr lang="en-US" sz="2600" dirty="0">
              <a:solidFill>
                <a:srgbClr val="1C1C1C"/>
              </a:solidFill>
              <a:latin typeface="Cambria" panose="02040503050406030204" pitchFamily="18" charset="0"/>
            </a:endParaRPr>
          </a:p>
          <a:p>
            <a:pPr lvl="0">
              <a:buFont typeface="Wingdings" panose="05000000000000000000" pitchFamily="2" charset="2"/>
              <a:buChar char="§"/>
            </a:pPr>
            <a:r>
              <a:rPr lang="en-US" sz="2600" dirty="0">
                <a:solidFill>
                  <a:srgbClr val="1C1C1C"/>
                </a:solidFill>
                <a:latin typeface="Cambria" panose="02040503050406030204" pitchFamily="18" charset="0"/>
              </a:rPr>
              <a:t>QAP must identify a procedure for notifying IRS of non-compliance</a:t>
            </a:r>
          </a:p>
          <a:p>
            <a:pPr marL="114300" lvl="0" indent="0">
              <a:buNone/>
            </a:pPr>
            <a:endParaRPr lang="en-US" sz="2600" dirty="0">
              <a:solidFill>
                <a:srgbClr val="1C1C1C"/>
              </a:solidFill>
              <a:latin typeface="Cambria" panose="02040503050406030204" pitchFamily="18" charset="0"/>
            </a:endParaRPr>
          </a:p>
          <a:p>
            <a:pPr lvl="0">
              <a:buFont typeface="Wingdings" panose="05000000000000000000" pitchFamily="2" charset="2"/>
              <a:buChar char="§"/>
            </a:pPr>
            <a:r>
              <a:rPr lang="en-US" sz="2600" dirty="0">
                <a:solidFill>
                  <a:srgbClr val="1C1C1C"/>
                </a:solidFill>
                <a:latin typeface="Cambria" panose="02040503050406030204" pitchFamily="18" charset="0"/>
              </a:rPr>
              <a:t>Projects financed with tax-exempt bonds must satisfy QAP</a:t>
            </a:r>
          </a:p>
          <a:p>
            <a:endParaRPr lang="en-US" dirty="0"/>
          </a:p>
        </p:txBody>
      </p:sp>
      <p:sp>
        <p:nvSpPr>
          <p:cNvPr id="6" name="Footer Placeholder 5"/>
          <p:cNvSpPr>
            <a:spLocks noGrp="1"/>
          </p:cNvSpPr>
          <p:nvPr>
            <p:ph type="ftr" sz="quarter" idx="11"/>
          </p:nvPr>
        </p:nvSpPr>
        <p:spPr>
          <a:xfrm>
            <a:off x="3124200" y="6356350"/>
            <a:ext cx="2895600" cy="365125"/>
          </a:xfrm>
        </p:spPr>
        <p:txBody>
          <a:bodyPr/>
          <a:lstStyle/>
          <a:p>
            <a:fld id="{414E028A-D129-44F3-ABA2-3BA9E38541AA}" type="slidenum">
              <a:rPr lang="en-US" altLang="en-US" smtClean="0">
                <a:solidFill>
                  <a:schemeClr val="tx1"/>
                </a:solidFill>
              </a:rPr>
              <a:t>7</a:t>
            </a:fld>
            <a:endParaRPr lang="en-US" altLang="en-US" dirty="0">
              <a:solidFill>
                <a:schemeClr val="tx1"/>
              </a:solidFill>
            </a:endParaRPr>
          </a:p>
        </p:txBody>
      </p:sp>
    </p:spTree>
    <p:extLst>
      <p:ext uri="{BB962C8B-B14F-4D97-AF65-F5344CB8AC3E}">
        <p14:creationId xmlns:p14="http://schemas.microsoft.com/office/powerpoint/2010/main" val="3969535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PROJECT Evaluation</a:t>
            </a:r>
            <a:endParaRPr lang="en-US" sz="2400" dirty="0"/>
          </a:p>
        </p:txBody>
      </p:sp>
      <p:sp>
        <p:nvSpPr>
          <p:cNvPr id="4" name="Content Placeholder 2"/>
          <p:cNvSpPr>
            <a:spLocks noGrp="1"/>
          </p:cNvSpPr>
          <p:nvPr>
            <p:ph idx="1"/>
          </p:nvPr>
        </p:nvSpPr>
        <p:spPr>
          <a:xfrm>
            <a:off x="152400" y="1752600"/>
            <a:ext cx="8686800" cy="4038600"/>
          </a:xfrm>
        </p:spPr>
        <p:txBody>
          <a:bodyPr>
            <a:normAutofit fontScale="92500" lnSpcReduction="10000"/>
          </a:bodyPr>
          <a:lstStyle/>
          <a:p>
            <a:pPr>
              <a:buClr>
                <a:srgbClr val="92A977"/>
              </a:buClr>
              <a:buFont typeface="Wingdings" panose="05000000000000000000" pitchFamily="2" charset="2"/>
              <a:buChar char="§"/>
            </a:pPr>
            <a:r>
              <a:rPr lang="en-US" sz="2600" dirty="0">
                <a:solidFill>
                  <a:schemeClr val="tx2">
                    <a:lumMod val="25000"/>
                  </a:schemeClr>
                </a:solidFill>
                <a:latin typeface="Cambria" panose="02040503050406030204" pitchFamily="18" charset="0"/>
              </a:rPr>
              <a:t>The types of projects eligible for LIHTC include apartment buildings, duplexes, townhouses and single family dwellings</a:t>
            </a:r>
          </a:p>
          <a:p>
            <a:pPr>
              <a:buClr>
                <a:srgbClr val="92A977"/>
              </a:buClr>
              <a:buFont typeface="Wingdings" panose="05000000000000000000" pitchFamily="2" charset="2"/>
              <a:buChar char="§"/>
            </a:pPr>
            <a:r>
              <a:rPr lang="en-US" sz="2600" dirty="0">
                <a:solidFill>
                  <a:schemeClr val="tx2">
                    <a:lumMod val="25000"/>
                  </a:schemeClr>
                </a:solidFill>
                <a:latin typeface="Cambria" panose="02040503050406030204" pitchFamily="18" charset="0"/>
              </a:rPr>
              <a:t>State agency will only allocate amount of credits necessary for the project’s feasibility</a:t>
            </a:r>
          </a:p>
          <a:p>
            <a:pPr>
              <a:buClr>
                <a:srgbClr val="92A977"/>
              </a:buClr>
              <a:buFont typeface="Wingdings" panose="05000000000000000000" pitchFamily="2" charset="2"/>
              <a:buChar char="§"/>
            </a:pPr>
            <a:r>
              <a:rPr lang="en-US" sz="2600" dirty="0">
                <a:solidFill>
                  <a:schemeClr val="tx2">
                    <a:lumMod val="25000"/>
                  </a:schemeClr>
                </a:solidFill>
                <a:latin typeface="Cambria" panose="02040503050406030204" pitchFamily="18" charset="0"/>
              </a:rPr>
              <a:t>Items to be considered include:</a:t>
            </a:r>
          </a:p>
          <a:p>
            <a:pPr lvl="1">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Sources and uses of funds</a:t>
            </a:r>
          </a:p>
          <a:p>
            <a:pPr lvl="1">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Equity to be generated by tax credits</a:t>
            </a:r>
          </a:p>
          <a:p>
            <a:pPr lvl="1">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Reasonableness of development and operating costs</a:t>
            </a:r>
          </a:p>
          <a:p>
            <a:pPr lvl="1">
              <a:buClr>
                <a:srgbClr val="92A977"/>
              </a:buClr>
              <a:buFont typeface="Wingdings" panose="05000000000000000000" pitchFamily="2" charset="2"/>
              <a:buChar char="§"/>
            </a:pPr>
            <a:r>
              <a:rPr lang="en-US" sz="2200" dirty="0">
                <a:solidFill>
                  <a:schemeClr val="tx2">
                    <a:lumMod val="25000"/>
                  </a:schemeClr>
                </a:solidFill>
                <a:latin typeface="Cambria" panose="02040503050406030204" pitchFamily="18" charset="0"/>
              </a:rPr>
              <a:t>Market study</a:t>
            </a:r>
          </a:p>
          <a:p>
            <a:pPr lvl="0">
              <a:buClr>
                <a:srgbClr val="92A977"/>
              </a:buClr>
              <a:buFont typeface="Wingdings" panose="05000000000000000000" pitchFamily="2" charset="2"/>
              <a:buChar char="§"/>
            </a:pPr>
            <a:r>
              <a:rPr lang="en-US" sz="2600" dirty="0">
                <a:solidFill>
                  <a:schemeClr val="tx2">
                    <a:lumMod val="25000"/>
                  </a:schemeClr>
                </a:solidFill>
                <a:latin typeface="Cambria" panose="02040503050406030204" pitchFamily="18" charset="0"/>
              </a:rPr>
              <a:t>Evaluation occurs at application, allocation and completion of project</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206687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OWNERSHIP STRUCTURE IN LIHTC TRANSACTIONS</a:t>
            </a:r>
          </a:p>
        </p:txBody>
      </p:sp>
      <p:sp>
        <p:nvSpPr>
          <p:cNvPr id="4" name="Content Placeholder 2"/>
          <p:cNvSpPr>
            <a:spLocks noGrp="1"/>
          </p:cNvSpPr>
          <p:nvPr>
            <p:ph idx="1"/>
          </p:nvPr>
        </p:nvSpPr>
        <p:spPr>
          <a:xfrm>
            <a:off x="228600" y="1676400"/>
            <a:ext cx="8534400" cy="4191000"/>
          </a:xfrm>
        </p:spPr>
        <p:txBody>
          <a:bodyPr>
            <a:normAutofit fontScale="70000" lnSpcReduction="20000"/>
          </a:bodyPr>
          <a:lstStyle/>
          <a:p>
            <a:pPr lvl="0">
              <a:buClr>
                <a:schemeClr val="accent6">
                  <a:lumMod val="50000"/>
                </a:schemeClr>
              </a:buClr>
              <a:buFont typeface="Wingdings" panose="05000000000000000000" pitchFamily="2" charset="2"/>
              <a:buChar char="§"/>
            </a:pPr>
            <a:endParaRPr lang="en-US" sz="2400" dirty="0">
              <a:solidFill>
                <a:schemeClr val="tx2">
                  <a:lumMod val="25000"/>
                </a:schemeClr>
              </a:solidFill>
              <a:latin typeface="Cambria" panose="02040503050406030204" pitchFamily="18" charset="0"/>
            </a:endParaRPr>
          </a:p>
          <a:p>
            <a:pPr lvl="0">
              <a:buClr>
                <a:srgbClr val="92A977"/>
              </a:buClr>
              <a:buFont typeface="Wingdings" panose="05000000000000000000" pitchFamily="2" charset="2"/>
              <a:buChar char="§"/>
            </a:pPr>
            <a:r>
              <a:rPr lang="en-US" sz="3100" dirty="0">
                <a:solidFill>
                  <a:schemeClr val="tx2">
                    <a:lumMod val="25000"/>
                  </a:schemeClr>
                </a:solidFill>
                <a:latin typeface="Cambria" panose="02040503050406030204" pitchFamily="18" charset="0"/>
              </a:rPr>
              <a:t>Owner of the units is a for-profit entity (limited partnership)</a:t>
            </a:r>
          </a:p>
          <a:p>
            <a:pPr marL="114300" lvl="0" indent="0">
              <a:buClr>
                <a:srgbClr val="92A977"/>
              </a:buClr>
              <a:buNone/>
            </a:pPr>
            <a:endParaRPr lang="en-US" sz="3100" dirty="0">
              <a:solidFill>
                <a:schemeClr val="tx2">
                  <a:lumMod val="25000"/>
                </a:schemeClr>
              </a:solidFill>
              <a:latin typeface="Cambria" panose="02040503050406030204" pitchFamily="18" charset="0"/>
            </a:endParaRPr>
          </a:p>
          <a:p>
            <a:pPr lvl="0">
              <a:buClr>
                <a:srgbClr val="92A977"/>
              </a:buClr>
              <a:buFont typeface="Wingdings" panose="05000000000000000000" pitchFamily="2" charset="2"/>
              <a:buChar char="§"/>
            </a:pPr>
            <a:r>
              <a:rPr lang="en-US" sz="3100" dirty="0">
                <a:solidFill>
                  <a:schemeClr val="tx2">
                    <a:lumMod val="25000"/>
                  </a:schemeClr>
                </a:solidFill>
                <a:latin typeface="Cambria" panose="02040503050406030204" pitchFamily="18" charset="0"/>
              </a:rPr>
              <a:t>Tax credit investor is the limited partner and typically owns 99.99% of the entity (99.99% of tax credits, profits and losses)</a:t>
            </a:r>
          </a:p>
          <a:p>
            <a:pPr lvl="1">
              <a:buClr>
                <a:srgbClr val="92A977"/>
              </a:buClr>
              <a:buFont typeface="Wingdings" panose="05000000000000000000" pitchFamily="2" charset="2"/>
              <a:buChar char="§"/>
            </a:pPr>
            <a:r>
              <a:rPr lang="en-US" sz="2900" dirty="0">
                <a:solidFill>
                  <a:schemeClr val="tx2">
                    <a:lumMod val="25000"/>
                  </a:schemeClr>
                </a:solidFill>
                <a:latin typeface="Cambria" panose="02040503050406030204" pitchFamily="18" charset="0"/>
              </a:rPr>
              <a:t>Investor will invest its equity in the form of multiple capital contributions made according to negotiated benchmarks.</a:t>
            </a:r>
          </a:p>
          <a:p>
            <a:pPr marL="114300" lvl="0" indent="0">
              <a:buClr>
                <a:srgbClr val="92A977"/>
              </a:buClr>
              <a:buNone/>
            </a:pPr>
            <a:endParaRPr lang="en-US" sz="2400" dirty="0">
              <a:solidFill>
                <a:schemeClr val="tx2">
                  <a:lumMod val="25000"/>
                </a:schemeClr>
              </a:solidFill>
              <a:latin typeface="Cambria" panose="02040503050406030204" pitchFamily="18" charset="0"/>
            </a:endParaRPr>
          </a:p>
          <a:p>
            <a:pPr lvl="0">
              <a:buClr>
                <a:srgbClr val="92A977"/>
              </a:buClr>
              <a:buFont typeface="Wingdings" panose="05000000000000000000" pitchFamily="2" charset="2"/>
              <a:buChar char="§"/>
            </a:pPr>
            <a:r>
              <a:rPr lang="en-US" sz="3100" dirty="0">
                <a:solidFill>
                  <a:schemeClr val="tx2">
                    <a:lumMod val="25000"/>
                  </a:schemeClr>
                </a:solidFill>
                <a:latin typeface="Cambria" panose="02040503050406030204" pitchFamily="18" charset="0"/>
              </a:rPr>
              <a:t>General Partner typically owns 0.01% and oversees operations</a:t>
            </a:r>
          </a:p>
          <a:p>
            <a:pPr lvl="1">
              <a:buClr>
                <a:srgbClr val="92A977"/>
              </a:buClr>
              <a:buFont typeface="Wingdings" panose="05000000000000000000" pitchFamily="2" charset="2"/>
              <a:buChar char="§"/>
            </a:pPr>
            <a:r>
              <a:rPr lang="en-US" sz="2900" dirty="0">
                <a:solidFill>
                  <a:schemeClr val="tx2">
                    <a:lumMod val="25000"/>
                  </a:schemeClr>
                </a:solidFill>
                <a:latin typeface="Cambria" panose="02040503050406030204" pitchFamily="18" charset="0"/>
              </a:rPr>
              <a:t>General Partner guarantees construction completion, stabilization, operating deficits, as well as total amount of credits and timing of delivery of credits</a:t>
            </a:r>
          </a:p>
        </p:txBody>
      </p:sp>
      <p:sp>
        <p:nvSpPr>
          <p:cNvPr id="6" name="Footer Placeholder 5"/>
          <p:cNvSpPr>
            <a:spLocks noGrp="1"/>
          </p:cNvSpPr>
          <p:nvPr>
            <p:ph type="ftr" sz="quarter" idx="11"/>
          </p:nvPr>
        </p:nvSpPr>
        <p:spPr/>
        <p:txBody>
          <a:bodyPr/>
          <a:lstStyle/>
          <a:p>
            <a:fld id="{414E028A-D129-44F3-ABA2-3BA9E38541AA}"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360355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2204</TotalTime>
  <Words>2556</Words>
  <Application>Microsoft Office PowerPoint</Application>
  <PresentationFormat>On-screen Show (4:3)</PresentationFormat>
  <Paragraphs>289</Paragraphs>
  <Slides>35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Book Antiqua</vt:lpstr>
      <vt:lpstr>Calibri</vt:lpstr>
      <vt:lpstr>Cambria</vt:lpstr>
      <vt:lpstr>Century Gothic</vt:lpstr>
      <vt:lpstr>Wingdings</vt:lpstr>
      <vt:lpstr>Apothecary</vt:lpstr>
      <vt:lpstr>FINANCING MULTI-FAMILY HOUSING: STRUCTURING The LOW INCOME HOUSING  TAX CREDIT AND TAX EXEMPT BONDS</vt:lpstr>
      <vt:lpstr>LIHTC PROGRAM  overview</vt:lpstr>
      <vt:lpstr>LIHTC PROGRAM  overview, continued</vt:lpstr>
      <vt:lpstr>LIHTC PROGRAM  overview, continued</vt:lpstr>
      <vt:lpstr>PARTIES TO THE TRANSACTION</vt:lpstr>
      <vt:lpstr>ALLOCATION PROCESS</vt:lpstr>
      <vt:lpstr>QUALIFIED ALLOCATION PLANS (QAP)</vt:lpstr>
      <vt:lpstr>PROJECT Evaluation</vt:lpstr>
      <vt:lpstr>OWNERSHIP STRUCTURE IN LIHTC TRANSACTIONS</vt:lpstr>
      <vt:lpstr>PowerPoint Presentation</vt:lpstr>
      <vt:lpstr>INVESTORS</vt:lpstr>
      <vt:lpstr>TYPES OF LIHTC</vt:lpstr>
      <vt:lpstr>TYPES OF LIHTC, continued</vt:lpstr>
      <vt:lpstr>LIHTC AND BOND CAPS FOR 2021</vt:lpstr>
      <vt:lpstr>Credit calculation</vt:lpstr>
      <vt:lpstr>Credit calculation, continued</vt:lpstr>
      <vt:lpstr>Credit calculation, continued</vt:lpstr>
      <vt:lpstr>Credit calculation, continued</vt:lpstr>
      <vt:lpstr>Credit calculation, continued</vt:lpstr>
      <vt:lpstr>Credit calculation, continued</vt:lpstr>
      <vt:lpstr>Credit calculation, continued</vt:lpstr>
      <vt:lpstr>LIHTC PROGRAM REQUIREMENTS</vt:lpstr>
      <vt:lpstr>LIHTC PROGRAM REQUIREMENTS, continued</vt:lpstr>
      <vt:lpstr>TERM OF AFFORDABILITY RESTRICTIONS</vt:lpstr>
      <vt:lpstr>CARRYOVER ALLOCATIONS</vt:lpstr>
      <vt:lpstr>recapture</vt:lpstr>
      <vt:lpstr>Recapture events/cures</vt:lpstr>
      <vt:lpstr>Recapture events/cures, continued</vt:lpstr>
      <vt:lpstr>POTENTIAL ROLES FOR PHAs IN A LIHTC TRANSACTION</vt:lpstr>
      <vt:lpstr>PHA GUARANTIES IN A LIHTC TRANSACTION</vt:lpstr>
      <vt:lpstr>LIHTC REQUIREMENTS FOR PHAs TO CONSIDER</vt:lpstr>
      <vt:lpstr>COMPLIANCE</vt:lpstr>
      <vt:lpstr>CONCLUSION</vt:lpstr>
      <vt:lpstr>Additional resources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 Conversion and Rehabilitation using LIHTC: Key Considerations</dc:title>
  <dc:creator>Cindy Berrio</dc:creator>
  <cp:lastModifiedBy>Divinia Rinonos</cp:lastModifiedBy>
  <cp:revision>105</cp:revision>
  <cp:lastPrinted>2020-12-07T15:59:56Z</cp:lastPrinted>
  <dcterms:created xsi:type="dcterms:W3CDTF">2014-11-12T15:07:54Z</dcterms:created>
  <dcterms:modified xsi:type="dcterms:W3CDTF">2020-12-07T20:03:28Z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TC010902871033</vt:lpwstr>
  </property>
</Properties>
</file>