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320" r:id="rId1"/>
  </p:sldMasterIdLst>
  <p:notesMasterIdLst>
    <p:notesMasterId r:id="rId35"/>
  </p:notesMasterIdLst>
  <p:handoutMasterIdLst>
    <p:handoutMasterId r:id="rId36"/>
  </p:handoutMasterIdLst>
  <p:sldIdLst>
    <p:sldId id="272" r:id="rId2"/>
    <p:sldId id="273" r:id="rId3"/>
    <p:sldId id="287" r:id="rId4"/>
    <p:sldId id="288" r:id="rId5"/>
    <p:sldId id="307" r:id="rId6"/>
    <p:sldId id="313" r:id="rId7"/>
    <p:sldId id="290" r:id="rId8"/>
    <p:sldId id="308" r:id="rId9"/>
    <p:sldId id="309" r:id="rId10"/>
    <p:sldId id="310" r:id="rId11"/>
    <p:sldId id="291" r:id="rId12"/>
    <p:sldId id="311" r:id="rId13"/>
    <p:sldId id="312" r:id="rId14"/>
    <p:sldId id="292" r:id="rId15"/>
    <p:sldId id="293" r:id="rId16"/>
    <p:sldId id="302" r:id="rId17"/>
    <p:sldId id="294" r:id="rId18"/>
    <p:sldId id="295" r:id="rId19"/>
    <p:sldId id="297" r:id="rId20"/>
    <p:sldId id="306" r:id="rId21"/>
    <p:sldId id="298" r:id="rId22"/>
    <p:sldId id="314" r:id="rId23"/>
    <p:sldId id="315" r:id="rId24"/>
    <p:sldId id="299" r:id="rId25"/>
    <p:sldId id="300" r:id="rId26"/>
    <p:sldId id="318" r:id="rId27"/>
    <p:sldId id="304" r:id="rId28"/>
    <p:sldId id="305" r:id="rId29"/>
    <p:sldId id="317" r:id="rId30"/>
    <p:sldId id="319" r:id="rId31"/>
    <p:sldId id="316" r:id="rId32"/>
    <p:sldId id="303" r:id="rId33"/>
    <p:sldId id="32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9371" autoAdjust="0"/>
  </p:normalViewPr>
  <p:slideViewPr>
    <p:cSldViewPr>
      <p:cViewPr varScale="1">
        <p:scale>
          <a:sx n="102" d="100"/>
          <a:sy n="102" d="100"/>
        </p:scale>
        <p:origin x="148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120" y="-9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592" cy="457357"/>
          </a:xfrm>
          <a:prstGeom prst="rect">
            <a:avLst/>
          </a:prstGeom>
        </p:spPr>
        <p:txBody>
          <a:bodyPr vert="horz" lIns="90394" tIns="45197" rIns="90394" bIns="45197" rtlCol="0"/>
          <a:lstStyle>
            <a:lvl1pPr algn="l">
              <a:defRPr sz="1200"/>
            </a:lvl1pPr>
          </a:lstStyle>
          <a:p>
            <a:endParaRPr lang="en-US" dirty="0"/>
          </a:p>
        </p:txBody>
      </p:sp>
      <p:sp>
        <p:nvSpPr>
          <p:cNvPr id="3" name="Date Placeholder 2"/>
          <p:cNvSpPr>
            <a:spLocks noGrp="1"/>
          </p:cNvSpPr>
          <p:nvPr>
            <p:ph type="dt" sz="quarter" idx="1"/>
          </p:nvPr>
        </p:nvSpPr>
        <p:spPr>
          <a:xfrm>
            <a:off x="3884842" y="1"/>
            <a:ext cx="2971592" cy="457357"/>
          </a:xfrm>
          <a:prstGeom prst="rect">
            <a:avLst/>
          </a:prstGeom>
        </p:spPr>
        <p:txBody>
          <a:bodyPr vert="horz" lIns="90394" tIns="45197" rIns="90394" bIns="45197" rtlCol="0"/>
          <a:lstStyle>
            <a:lvl1pPr algn="r">
              <a:defRPr sz="1200"/>
            </a:lvl1pPr>
          </a:lstStyle>
          <a:p>
            <a:r>
              <a:rPr lang="en-US" dirty="0"/>
              <a:t>October 2, 2014</a:t>
            </a:r>
          </a:p>
        </p:txBody>
      </p:sp>
      <p:sp>
        <p:nvSpPr>
          <p:cNvPr id="4" name="Footer Placeholder 3"/>
          <p:cNvSpPr>
            <a:spLocks noGrp="1"/>
          </p:cNvSpPr>
          <p:nvPr>
            <p:ph type="ftr" sz="quarter" idx="2"/>
          </p:nvPr>
        </p:nvSpPr>
        <p:spPr>
          <a:xfrm>
            <a:off x="0" y="8685072"/>
            <a:ext cx="2971592" cy="457357"/>
          </a:xfrm>
          <a:prstGeom prst="rect">
            <a:avLst/>
          </a:prstGeom>
        </p:spPr>
        <p:txBody>
          <a:bodyPr vert="horz" lIns="90394" tIns="45197" rIns="90394" bIns="4519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842" y="8685072"/>
            <a:ext cx="2971592" cy="457357"/>
          </a:xfrm>
          <a:prstGeom prst="rect">
            <a:avLst/>
          </a:prstGeom>
        </p:spPr>
        <p:txBody>
          <a:bodyPr vert="horz" lIns="90394" tIns="45197" rIns="90394" bIns="45197" rtlCol="0" anchor="b"/>
          <a:lstStyle>
            <a:lvl1pPr algn="r">
              <a:defRPr sz="1200"/>
            </a:lvl1pPr>
          </a:lstStyle>
          <a:p>
            <a:fld id="{6E47DF76-AFA5-40FB-A63A-F258F3BB301A}" type="slidenum">
              <a:rPr lang="en-US" smtClean="0"/>
              <a:t>‹#›</a:t>
            </a:fld>
            <a:endParaRPr lang="en-US" dirty="0"/>
          </a:p>
        </p:txBody>
      </p:sp>
    </p:spTree>
    <p:extLst>
      <p:ext uri="{BB962C8B-B14F-4D97-AF65-F5344CB8AC3E}">
        <p14:creationId xmlns:p14="http://schemas.microsoft.com/office/powerpoint/2010/main" val="2596902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0394" tIns="45197" rIns="90394" bIns="45197" rtlCol="0"/>
          <a:lstStyle>
            <a:lvl1pPr algn="l">
              <a:defRPr sz="1200"/>
            </a:lvl1pPr>
          </a:lstStyle>
          <a:p>
            <a:endParaRPr lang="en-US" dirty="0"/>
          </a:p>
        </p:txBody>
      </p:sp>
      <p:sp>
        <p:nvSpPr>
          <p:cNvPr id="3" name="Date Placeholder 2"/>
          <p:cNvSpPr>
            <a:spLocks noGrp="1"/>
          </p:cNvSpPr>
          <p:nvPr>
            <p:ph type="dt" idx="1"/>
          </p:nvPr>
        </p:nvSpPr>
        <p:spPr>
          <a:xfrm>
            <a:off x="3884614" y="0"/>
            <a:ext cx="2971800" cy="457200"/>
          </a:xfrm>
          <a:prstGeom prst="rect">
            <a:avLst/>
          </a:prstGeom>
        </p:spPr>
        <p:txBody>
          <a:bodyPr vert="horz" lIns="90394" tIns="45197" rIns="90394" bIns="45197" rtlCol="0"/>
          <a:lstStyle>
            <a:lvl1pPr algn="r">
              <a:defRPr sz="1200"/>
            </a:lvl1pPr>
          </a:lstStyle>
          <a:p>
            <a:r>
              <a:rPr lang="en-US" dirty="0"/>
              <a:t>October 2, 2014</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0394" tIns="45197" rIns="90394" bIns="45197" rtlCol="0" anchor="ctr"/>
          <a:lstStyle/>
          <a:p>
            <a:endParaRPr lang="en-US" dirty="0"/>
          </a:p>
        </p:txBody>
      </p:sp>
      <p:sp>
        <p:nvSpPr>
          <p:cNvPr id="5" name="Notes Placeholder 4"/>
          <p:cNvSpPr>
            <a:spLocks noGrp="1"/>
          </p:cNvSpPr>
          <p:nvPr>
            <p:ph type="body" sz="quarter" idx="3"/>
          </p:nvPr>
        </p:nvSpPr>
        <p:spPr>
          <a:xfrm>
            <a:off x="685801" y="4343401"/>
            <a:ext cx="5486400" cy="4114800"/>
          </a:xfrm>
          <a:prstGeom prst="rect">
            <a:avLst/>
          </a:prstGeom>
        </p:spPr>
        <p:txBody>
          <a:bodyPr vert="horz" lIns="90394" tIns="45197" rIns="90394" bIns="4519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0394" tIns="45197" rIns="90394" bIns="4519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0394" tIns="45197" rIns="90394" bIns="45197" rtlCol="0" anchor="b"/>
          <a:lstStyle>
            <a:lvl1pPr algn="r">
              <a:defRPr sz="1200"/>
            </a:lvl1pPr>
          </a:lstStyle>
          <a:p>
            <a:fld id="{69624B8E-5714-45F4-B930-6601AB5B2356}" type="slidenum">
              <a:rPr lang="en-US" smtClean="0"/>
              <a:pPr/>
              <a:t>‹#›</a:t>
            </a:fld>
            <a:endParaRPr lang="en-US" dirty="0"/>
          </a:p>
        </p:txBody>
      </p:sp>
    </p:spTree>
    <p:extLst>
      <p:ext uri="{BB962C8B-B14F-4D97-AF65-F5344CB8AC3E}">
        <p14:creationId xmlns:p14="http://schemas.microsoft.com/office/powerpoint/2010/main" val="147517124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10</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11</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12</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13</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14</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15</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16</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17</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18</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19</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2</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20</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21</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22</a:t>
            </a:fld>
            <a:endParaRPr lang="en-US" dirty="0"/>
          </a:p>
        </p:txBody>
      </p:sp>
      <p:sp>
        <p:nvSpPr>
          <p:cNvPr id="5" name="Date Placeholder 4"/>
          <p:cNvSpPr>
            <a:spLocks noGrp="1"/>
          </p:cNvSpPr>
          <p:nvPr>
            <p:ph type="dt" idx="11"/>
          </p:nvPr>
        </p:nvSpPr>
        <p:spPr/>
        <p:txBody>
          <a:bodyPr/>
          <a:lstStyle/>
          <a:p>
            <a:r>
              <a:rPr lang="en-US" dirty="0"/>
              <a:t>October 2, 2014</a:t>
            </a:r>
          </a:p>
        </p:txBody>
      </p:sp>
    </p:spTree>
    <p:extLst>
      <p:ext uri="{BB962C8B-B14F-4D97-AF65-F5344CB8AC3E}">
        <p14:creationId xmlns:p14="http://schemas.microsoft.com/office/powerpoint/2010/main" val="5397634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23</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24</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25</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26</a:t>
            </a:fld>
            <a:endParaRPr lang="en-US" dirty="0"/>
          </a:p>
        </p:txBody>
      </p:sp>
      <p:sp>
        <p:nvSpPr>
          <p:cNvPr id="5" name="Date Placeholder 4"/>
          <p:cNvSpPr>
            <a:spLocks noGrp="1"/>
          </p:cNvSpPr>
          <p:nvPr>
            <p:ph type="dt" idx="11"/>
          </p:nvPr>
        </p:nvSpPr>
        <p:spPr/>
        <p:txBody>
          <a:bodyPr/>
          <a:lstStyle/>
          <a:p>
            <a:r>
              <a:rPr lang="en-US" dirty="0"/>
              <a:t>October 2, 2014</a:t>
            </a:r>
          </a:p>
        </p:txBody>
      </p:sp>
    </p:spTree>
    <p:extLst>
      <p:ext uri="{BB962C8B-B14F-4D97-AF65-F5344CB8AC3E}">
        <p14:creationId xmlns:p14="http://schemas.microsoft.com/office/powerpoint/2010/main" val="38435476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29</a:t>
            </a:fld>
            <a:endParaRPr lang="en-US" dirty="0"/>
          </a:p>
        </p:txBody>
      </p:sp>
      <p:sp>
        <p:nvSpPr>
          <p:cNvPr id="5" name="Date Placeholder 4"/>
          <p:cNvSpPr>
            <a:spLocks noGrp="1"/>
          </p:cNvSpPr>
          <p:nvPr>
            <p:ph type="dt" idx="11"/>
          </p:nvPr>
        </p:nvSpPr>
        <p:spPr/>
        <p:txBody>
          <a:bodyPr/>
          <a:lstStyle/>
          <a:p>
            <a:r>
              <a:rPr lang="en-US" dirty="0"/>
              <a:t>October 2, 2014</a:t>
            </a:r>
          </a:p>
        </p:txBody>
      </p:sp>
    </p:spTree>
    <p:extLst>
      <p:ext uri="{BB962C8B-B14F-4D97-AF65-F5344CB8AC3E}">
        <p14:creationId xmlns:p14="http://schemas.microsoft.com/office/powerpoint/2010/main" val="2482091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30</a:t>
            </a:fld>
            <a:endParaRPr lang="en-US" dirty="0"/>
          </a:p>
        </p:txBody>
      </p:sp>
      <p:sp>
        <p:nvSpPr>
          <p:cNvPr id="5" name="Date Placeholder 4"/>
          <p:cNvSpPr>
            <a:spLocks noGrp="1"/>
          </p:cNvSpPr>
          <p:nvPr>
            <p:ph type="dt" idx="11"/>
          </p:nvPr>
        </p:nvSpPr>
        <p:spPr/>
        <p:txBody>
          <a:bodyPr/>
          <a:lstStyle/>
          <a:p>
            <a:r>
              <a:rPr lang="en-US" dirty="0"/>
              <a:t>October 2, 2014</a:t>
            </a:r>
          </a:p>
        </p:txBody>
      </p:sp>
    </p:spTree>
    <p:extLst>
      <p:ext uri="{BB962C8B-B14F-4D97-AF65-F5344CB8AC3E}">
        <p14:creationId xmlns:p14="http://schemas.microsoft.com/office/powerpoint/2010/main" val="15837608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31</a:t>
            </a:fld>
            <a:endParaRPr lang="en-US" dirty="0"/>
          </a:p>
        </p:txBody>
      </p:sp>
      <p:sp>
        <p:nvSpPr>
          <p:cNvPr id="5" name="Date Placeholder 4"/>
          <p:cNvSpPr>
            <a:spLocks noGrp="1"/>
          </p:cNvSpPr>
          <p:nvPr>
            <p:ph type="dt" idx="11"/>
          </p:nvPr>
        </p:nvSpPr>
        <p:spPr/>
        <p:txBody>
          <a:bodyPr/>
          <a:lstStyle/>
          <a:p>
            <a:r>
              <a:rPr lang="en-US" dirty="0"/>
              <a:t>October 2, 2014</a:t>
            </a:r>
          </a:p>
        </p:txBody>
      </p:sp>
    </p:spTree>
    <p:extLst>
      <p:ext uri="{BB962C8B-B14F-4D97-AF65-F5344CB8AC3E}">
        <p14:creationId xmlns:p14="http://schemas.microsoft.com/office/powerpoint/2010/main" val="1243564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3</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32</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4</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5</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6</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7</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8</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624B8E-5714-45F4-B930-6601AB5B2356}" type="slidenum">
              <a:rPr lang="en-US" smtClean="0"/>
              <a:pPr/>
              <a:t>9</a:t>
            </a:fld>
            <a:endParaRPr lang="en-US" dirty="0"/>
          </a:p>
        </p:txBody>
      </p:sp>
      <p:sp>
        <p:nvSpPr>
          <p:cNvPr id="5" name="Date Placeholder 4"/>
          <p:cNvSpPr>
            <a:spLocks noGrp="1"/>
          </p:cNvSpPr>
          <p:nvPr>
            <p:ph type="dt" idx="11"/>
          </p:nvPr>
        </p:nvSpPr>
        <p:spPr/>
        <p:txBody>
          <a:bodyPr/>
          <a:lstStyle/>
          <a:p>
            <a:r>
              <a:rPr lang="en-US" dirty="0"/>
              <a:t>October 2, 2014</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7609E1C1-8AD2-4877-B0C5-A364546EE979}" type="datetime1">
              <a:rPr lang="en-US" smtClean="0"/>
              <a:t>9/15/2020</a:t>
            </a:fld>
            <a:endParaRPr lang="en-US" dirty="0"/>
          </a:p>
        </p:txBody>
      </p:sp>
      <p:sp>
        <p:nvSpPr>
          <p:cNvPr id="8" name="Slide Number Placeholder 7"/>
          <p:cNvSpPr>
            <a:spLocks noGrp="1"/>
          </p:cNvSpPr>
          <p:nvPr>
            <p:ph type="sldNum" sz="quarter" idx="11"/>
          </p:nvPr>
        </p:nvSpPr>
        <p:spPr/>
        <p:txBody>
          <a:bodyPr/>
          <a:lstStyle/>
          <a:p>
            <a:fld id="{F31B8091-E523-42D9-BCCC-1B399905CEE2}"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BDB51-2F74-4228-973D-D522CF8C6E6B}" type="datetime1">
              <a:rPr lang="en-US"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1B8091-E523-42D9-BCCC-1B399905CEE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EF754-8C3B-4C06-943B-C12724434663}" type="datetime1">
              <a:rPr lang="en-US"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1B8091-E523-42D9-BCCC-1B399905CEE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4929F6-F2FC-452F-B987-A0FC2848EF21}" type="datetime1">
              <a:rPr lang="en-US"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1B8091-E523-42D9-BCCC-1B399905CEE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974213-BD50-406B-A014-11E3EB18A9E7}" type="datetime1">
              <a:rPr lang="en-US"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1B8091-E523-42D9-BCCC-1B399905CEE2}"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38A31C-7D54-41E0-9D1C-29AAC96B53BE}" type="datetime1">
              <a:rPr lang="en-US" smtClean="0"/>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1B8091-E523-42D9-BCCC-1B399905CEE2}"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73AE705-A822-4815-A0BF-A02DA6728E9C}" type="datetime1">
              <a:rPr lang="en-US" smtClean="0"/>
              <a:t>9/15/2020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1B8091-E523-42D9-BCCC-1B399905CEE2}"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A5CAB5-0144-430F-9874-0CB17E20F0D7}" type="datetime1">
              <a:rPr lang="en-US" smtClean="0"/>
              <a:t>9/15/2020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1B8091-E523-42D9-BCCC-1B399905CEE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9540D-2C70-4BC1-8F67-B51D882A3738}" type="datetime1">
              <a:rPr lang="en-US" smtClean="0"/>
              <a:t>9/15/2020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1B8091-E523-42D9-BCCC-1B399905CEE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221A03-5C1A-4783-BE7C-4A0574094DC6}" type="datetime1">
              <a:rPr lang="en-US" smtClean="0"/>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1B8091-E523-42D9-BCCC-1B399905CEE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FD640-F8FD-4344-A20A-9AD97D371C53}" type="datetime1">
              <a:rPr lang="en-US" smtClean="0"/>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1B8091-E523-42D9-BCCC-1B399905CEE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190E79E-C5BF-4392-9BEF-11D160053BA2}" type="datetime1">
              <a:rPr lang="en-US" smtClean="0"/>
              <a:t>9/15/2020</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31B8091-E523-42D9-BCCC-1B399905CEE2}"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685800" y="1600200"/>
            <a:ext cx="7772400" cy="1829761"/>
          </a:xfrm>
        </p:spPr>
        <p:txBody>
          <a:bodyPr>
            <a:normAutofit fontScale="90000"/>
          </a:bodyPr>
          <a:lstStyle/>
          <a:p>
            <a:pPr algn="ctr"/>
            <a:r>
              <a:rPr lang="en-US" dirty="0"/>
              <a:t>COMMISSIONER ORIENTATION</a:t>
            </a:r>
          </a:p>
        </p:txBody>
      </p:sp>
      <p:sp>
        <p:nvSpPr>
          <p:cNvPr id="7" name="Content Placeholder 6"/>
          <p:cNvSpPr>
            <a:spLocks noGrp="1"/>
          </p:cNvSpPr>
          <p:nvPr>
            <p:ph type="subTitle" idx="1"/>
          </p:nvPr>
        </p:nvSpPr>
        <p:spPr>
          <a:xfrm>
            <a:off x="685800" y="3611606"/>
            <a:ext cx="7772400" cy="1615557"/>
          </a:xfrm>
        </p:spPr>
        <p:txBody>
          <a:bodyPr>
            <a:normAutofit/>
          </a:bodyPr>
          <a:lstStyle/>
          <a:p>
            <a:pPr algn="ctr">
              <a:spcAft>
                <a:spcPts val="600"/>
              </a:spcAft>
            </a:pPr>
            <a:r>
              <a:rPr lang="en-US" sz="1600" b="1" dirty="0">
                <a:solidFill>
                  <a:schemeClr val="tx2">
                    <a:lumMod val="75000"/>
                  </a:schemeClr>
                </a:solidFill>
                <a:latin typeface="Palatino Linotype" panose="02040502050505030304" pitchFamily="18" charset="0"/>
              </a:rPr>
              <a:t>CHARLOTTESVILLE REDEVELOPMENT AND HOUSING AUTHORITY </a:t>
            </a:r>
          </a:p>
          <a:p>
            <a:pPr algn="ctr">
              <a:spcAft>
                <a:spcPts val="600"/>
              </a:spcAft>
            </a:pPr>
            <a:r>
              <a:rPr lang="en-US" sz="1600" dirty="0">
                <a:solidFill>
                  <a:schemeClr val="tx1"/>
                </a:solidFill>
              </a:rPr>
              <a:t>Presented by</a:t>
            </a:r>
          </a:p>
          <a:p>
            <a:pPr algn="ctr"/>
            <a:r>
              <a:rPr lang="en-US" sz="1800" dirty="0">
                <a:solidFill>
                  <a:schemeClr val="tx1"/>
                </a:solidFill>
              </a:rPr>
              <a:t>Delphine G. Carnes</a:t>
            </a:r>
          </a:p>
          <a:p>
            <a:pPr algn="ctr"/>
            <a:r>
              <a:rPr lang="en-US" sz="1800" dirty="0">
                <a:solidFill>
                  <a:schemeClr val="tx1"/>
                </a:solidFill>
              </a:rPr>
              <a:t> September 17, 2020</a:t>
            </a:r>
          </a:p>
          <a:p>
            <a:pPr algn="ctr"/>
            <a:endParaRPr lang="en-US" dirty="0"/>
          </a:p>
        </p:txBody>
      </p:sp>
      <p:sp>
        <p:nvSpPr>
          <p:cNvPr id="8" name="TextBox 7"/>
          <p:cNvSpPr txBox="1"/>
          <p:nvPr/>
        </p:nvSpPr>
        <p:spPr>
          <a:xfrm>
            <a:off x="2514600" y="5227163"/>
            <a:ext cx="4114800" cy="1200329"/>
          </a:xfrm>
          <a:prstGeom prst="rect">
            <a:avLst/>
          </a:prstGeom>
          <a:noFill/>
        </p:spPr>
        <p:txBody>
          <a:bodyPr wrap="square" rtlCol="0">
            <a:spAutoFit/>
          </a:bodyPr>
          <a:lstStyle/>
          <a:p>
            <a:pPr algn="ctr"/>
            <a:r>
              <a:rPr lang="en-US" b="1" dirty="0">
                <a:solidFill>
                  <a:schemeClr val="tx2"/>
                </a:solidFill>
                <a:cs typeface="Times New Roman" pitchFamily="18" charset="0"/>
              </a:rPr>
              <a:t>Delphine Carnes Law Group, PLC</a:t>
            </a:r>
          </a:p>
          <a:p>
            <a:pPr algn="ctr"/>
            <a:r>
              <a:rPr lang="en-US" dirty="0">
                <a:solidFill>
                  <a:schemeClr val="tx2"/>
                </a:solidFill>
                <a:cs typeface="Times New Roman" pitchFamily="18" charset="0"/>
              </a:rPr>
              <a:t>101 West Main Street, Suite 440</a:t>
            </a:r>
          </a:p>
          <a:p>
            <a:pPr algn="ctr"/>
            <a:r>
              <a:rPr lang="en-US" dirty="0">
                <a:solidFill>
                  <a:schemeClr val="tx2"/>
                </a:solidFill>
                <a:cs typeface="Times New Roman" pitchFamily="18" charset="0"/>
              </a:rPr>
              <a:t>Norfolk, Virginia  23510</a:t>
            </a:r>
          </a:p>
          <a:p>
            <a:pPr algn="ctr"/>
            <a:r>
              <a:rPr lang="en-US" dirty="0">
                <a:solidFill>
                  <a:schemeClr val="tx2"/>
                </a:solidFill>
                <a:cs typeface="Times New Roman" pitchFamily="18" charset="0"/>
              </a:rPr>
              <a:t>(o) 757-447-3439 (direct) 757-612-4314</a:t>
            </a:r>
          </a:p>
        </p:txBody>
      </p:sp>
    </p:spTree>
    <p:extLst>
      <p:ext uri="{BB962C8B-B14F-4D97-AF65-F5344CB8AC3E}">
        <p14:creationId xmlns:p14="http://schemas.microsoft.com/office/powerpoint/2010/main" val="3394152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p:txBody>
          <a:bodyPr>
            <a:normAutofit/>
          </a:bodyPr>
          <a:lstStyle/>
          <a:p>
            <a:pPr lvl="5"/>
            <a:endParaRPr lang="en-US" dirty="0"/>
          </a:p>
          <a:p>
            <a:pPr lvl="2"/>
            <a:endParaRPr lang="en-US" dirty="0"/>
          </a:p>
          <a:p>
            <a:pPr marL="914400" lvl="2" indent="0">
              <a:buNone/>
            </a:pPr>
            <a:endParaRPr lang="en-US" dirty="0"/>
          </a:p>
          <a:p>
            <a:pPr marL="0" indent="0">
              <a:buNone/>
            </a:pPr>
            <a:r>
              <a:rPr lang="en-US" i="1" dirty="0"/>
              <a:t>Conservation Projects</a:t>
            </a:r>
            <a:r>
              <a:rPr lang="en-US" dirty="0"/>
              <a:t>: </a:t>
            </a:r>
          </a:p>
          <a:p>
            <a:pPr lvl="1" algn="just">
              <a:buFont typeface="Arial" panose="020B0604020202020204" pitchFamily="34" charset="0"/>
              <a:buChar char="•"/>
            </a:pPr>
            <a:r>
              <a:rPr lang="en-US" sz="1800" dirty="0"/>
              <a:t>any work or undertakings to redevelop or improve areas that are, or have been, designated by CRHA (pursuant to a conservation plan) to be in a state of deterioration and in the early stages of becoming a blighted area.</a:t>
            </a:r>
          </a:p>
          <a:p>
            <a:endParaRPr lang="en-US" dirty="0"/>
          </a:p>
          <a:p>
            <a:endParaRPr lang="en-US" dirty="0"/>
          </a:p>
        </p:txBody>
      </p:sp>
      <p:sp>
        <p:nvSpPr>
          <p:cNvPr id="2" name="Slide Number Placeholder 1">
            <a:extLst>
              <a:ext uri="{FF2B5EF4-FFF2-40B4-BE49-F238E27FC236}">
                <a16:creationId xmlns:a16="http://schemas.microsoft.com/office/drawing/2014/main" id="{5AF6BBF9-48AF-4774-805B-9558C276C1FB}"/>
              </a:ext>
            </a:extLst>
          </p:cNvPr>
          <p:cNvSpPr>
            <a:spLocks noGrp="1"/>
          </p:cNvSpPr>
          <p:nvPr>
            <p:ph type="sldNum" sz="quarter" idx="12"/>
          </p:nvPr>
        </p:nvSpPr>
        <p:spPr/>
        <p:txBody>
          <a:bodyPr/>
          <a:lstStyle/>
          <a:p>
            <a:fld id="{F31B8091-E523-42D9-BCCC-1B399905CEE2}" type="slidenum">
              <a:rPr lang="en-US" smtClean="0"/>
              <a:pPr/>
              <a:t>10</a:t>
            </a:fld>
            <a:endParaRPr lang="en-US" dirty="0"/>
          </a:p>
        </p:txBody>
      </p:sp>
    </p:spTree>
    <p:extLst>
      <p:ext uri="{BB962C8B-B14F-4D97-AF65-F5344CB8AC3E}">
        <p14:creationId xmlns:p14="http://schemas.microsoft.com/office/powerpoint/2010/main" val="2397945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p:txBody>
          <a:bodyPr>
            <a:normAutofit/>
          </a:bodyPr>
          <a:lstStyle/>
          <a:p>
            <a:endParaRPr lang="en-US" dirty="0"/>
          </a:p>
          <a:p>
            <a:r>
              <a:rPr lang="en-US" dirty="0"/>
              <a:t>Eminent Domain</a:t>
            </a:r>
          </a:p>
          <a:p>
            <a:pPr marL="0" indent="0">
              <a:buNone/>
            </a:pPr>
            <a:endParaRPr lang="en-US" dirty="0"/>
          </a:p>
          <a:p>
            <a:pPr lvl="1"/>
            <a:r>
              <a:rPr lang="en-US" dirty="0"/>
              <a:t>Purpose is elimination of slums and blight</a:t>
            </a:r>
          </a:p>
          <a:p>
            <a:pPr lvl="3"/>
            <a:endParaRPr lang="en-US" dirty="0"/>
          </a:p>
          <a:p>
            <a:pPr lvl="1"/>
            <a:r>
              <a:rPr lang="en-US" dirty="0"/>
              <a:t>Key component to large scale initiatives</a:t>
            </a:r>
          </a:p>
          <a:p>
            <a:pPr lvl="3"/>
            <a:endParaRPr lang="en-US" dirty="0"/>
          </a:p>
          <a:p>
            <a:pPr lvl="1"/>
            <a:r>
              <a:rPr lang="en-US" i="1" dirty="0"/>
              <a:t>Kelo v. City of New London, 545 U.S. 469 (2005)</a:t>
            </a:r>
          </a:p>
          <a:p>
            <a:pPr marL="457200" lvl="1" indent="0">
              <a:buNone/>
            </a:pPr>
            <a:r>
              <a:rPr lang="en-US" i="1" dirty="0"/>
              <a:t>	</a:t>
            </a:r>
            <a:r>
              <a:rPr lang="en-US" sz="1200" i="1" dirty="0"/>
              <a:t>Community benefits derived from economic growth qualified private redevelopment as a 	permissible “public use” under the Takings Clause of the Fifth Amendment so as to allow 	condemnation of privately held property by eminent domain.</a:t>
            </a:r>
          </a:p>
          <a:p>
            <a:pPr marL="457200" lvl="1" indent="0">
              <a:buNone/>
            </a:pPr>
            <a:endParaRPr lang="en-US" i="1" dirty="0"/>
          </a:p>
          <a:p>
            <a:pPr lvl="2"/>
            <a:endParaRPr lang="en-US" dirty="0"/>
          </a:p>
          <a:p>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8DC929D6-9FB2-4FF2-BF13-788714C02920}"/>
              </a:ext>
            </a:extLst>
          </p:cNvPr>
          <p:cNvSpPr>
            <a:spLocks noGrp="1"/>
          </p:cNvSpPr>
          <p:nvPr>
            <p:ph type="sldNum" sz="quarter" idx="12"/>
          </p:nvPr>
        </p:nvSpPr>
        <p:spPr/>
        <p:txBody>
          <a:bodyPr/>
          <a:lstStyle/>
          <a:p>
            <a:fld id="{F31B8091-E523-42D9-BCCC-1B399905CEE2}" type="slidenum">
              <a:rPr lang="en-US" smtClean="0"/>
              <a:pPr/>
              <a:t>11</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p:txBody>
          <a:bodyPr>
            <a:normAutofit/>
          </a:bodyPr>
          <a:lstStyle/>
          <a:p>
            <a:r>
              <a:rPr lang="en-US" dirty="0"/>
              <a:t>Eminent Domain </a:t>
            </a:r>
            <a:r>
              <a:rPr lang="en-US" sz="1600" dirty="0"/>
              <a:t>Statutory amendments in 2007</a:t>
            </a:r>
          </a:p>
          <a:p>
            <a:pPr marL="0" indent="0">
              <a:buNone/>
            </a:pPr>
            <a:endParaRPr lang="en-US" sz="1600" dirty="0"/>
          </a:p>
          <a:p>
            <a:pPr lvl="1" algn="just"/>
            <a:r>
              <a:rPr lang="en-US" dirty="0"/>
              <a:t>PHAs can no longer acquire non-blighted properties pursuant to a redevelopment plan.</a:t>
            </a:r>
          </a:p>
          <a:p>
            <a:pPr lvl="3" algn="just"/>
            <a:endParaRPr lang="en-US" dirty="0"/>
          </a:p>
          <a:p>
            <a:pPr lvl="1" algn="just"/>
            <a:r>
              <a:rPr lang="en-US" dirty="0"/>
              <a:t>Property may only be taken by eminent domain if (i) the property itself is blighted </a:t>
            </a:r>
            <a:r>
              <a:rPr lang="en-US" i="1" dirty="0"/>
              <a:t>or </a:t>
            </a:r>
            <a:r>
              <a:rPr lang="en-US" dirty="0"/>
              <a:t>(ii) is located in a redevelopment or conservation area and is (a) abandoned, (b) the acquisition is needed to clear title or (c) the acquisition is by agreement of all of the owners.</a:t>
            </a:r>
          </a:p>
          <a:p>
            <a:pPr marL="457200" lvl="1" indent="0" algn="just">
              <a:buNone/>
            </a:pPr>
            <a:endParaRPr lang="en-US" dirty="0"/>
          </a:p>
          <a:p>
            <a:pPr lvl="1" algn="just"/>
            <a:r>
              <a:rPr lang="en-US" dirty="0"/>
              <a:t>New definition of blight – any property that endangers the public health or safety in its condition at the time of the filing of the petition for condemnation and is (i) a public nuisance or (ii) an individual structure that is beyond repair or unfit for human occupancy or use.</a:t>
            </a:r>
          </a:p>
          <a:p>
            <a:pPr lvl="3"/>
            <a:endParaRPr lang="en-US" dirty="0"/>
          </a:p>
          <a:p>
            <a:pPr lvl="1"/>
            <a:endParaRPr lang="en-US" sz="1200" i="1" dirty="0"/>
          </a:p>
          <a:p>
            <a:pPr marL="457200" lvl="1" indent="0">
              <a:buNone/>
            </a:pPr>
            <a:endParaRPr lang="en-US" i="1" dirty="0"/>
          </a:p>
          <a:p>
            <a:pPr lvl="2"/>
            <a:endParaRPr lang="en-US" dirty="0"/>
          </a:p>
          <a:p>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99CACA3A-3D32-4479-AB0E-B73C07361EA0}"/>
              </a:ext>
            </a:extLst>
          </p:cNvPr>
          <p:cNvSpPr>
            <a:spLocks noGrp="1"/>
          </p:cNvSpPr>
          <p:nvPr>
            <p:ph type="sldNum" sz="quarter" idx="12"/>
          </p:nvPr>
        </p:nvSpPr>
        <p:spPr/>
        <p:txBody>
          <a:bodyPr/>
          <a:lstStyle/>
          <a:p>
            <a:fld id="{F31B8091-E523-42D9-BCCC-1B399905CEE2}" type="slidenum">
              <a:rPr lang="en-US" smtClean="0"/>
              <a:pPr/>
              <a:t>12</a:t>
            </a:fld>
            <a:endParaRPr lang="en-US" dirty="0"/>
          </a:p>
        </p:txBody>
      </p:sp>
    </p:spTree>
    <p:extLst>
      <p:ext uri="{BB962C8B-B14F-4D97-AF65-F5344CB8AC3E}">
        <p14:creationId xmlns:p14="http://schemas.microsoft.com/office/powerpoint/2010/main" val="4049237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p:txBody>
          <a:bodyPr>
            <a:normAutofit/>
          </a:bodyPr>
          <a:lstStyle/>
          <a:p>
            <a:r>
              <a:rPr lang="en-US" dirty="0"/>
              <a:t>Eminent Domain </a:t>
            </a:r>
            <a:r>
              <a:rPr lang="en-US" sz="1600" dirty="0"/>
              <a:t>Constitutional amendment in 2012</a:t>
            </a:r>
          </a:p>
          <a:p>
            <a:pPr marL="0" indent="0">
              <a:buNone/>
            </a:pPr>
            <a:endParaRPr lang="en-US" sz="1600" dirty="0"/>
          </a:p>
          <a:p>
            <a:pPr lvl="1" algn="just"/>
            <a:r>
              <a:rPr lang="en-US" dirty="0"/>
              <a:t>Section 11 of Article I of the Constitution of Virginia amended to provide that no private property shall be taken for public use without just compensation to the owner and that no more private property may be taken than necessary to achieve the stated public use.</a:t>
            </a:r>
          </a:p>
          <a:p>
            <a:pPr lvl="3" algn="just"/>
            <a:endParaRPr lang="en-US" dirty="0"/>
          </a:p>
          <a:p>
            <a:pPr lvl="1" algn="just"/>
            <a:r>
              <a:rPr lang="en-US" dirty="0"/>
              <a:t>Just compensation now includes the value of the property, lost profits, and lost access, and the damages to the </a:t>
            </a:r>
            <a:r>
              <a:rPr lang="en-US" dirty="0">
                <a:solidFill>
                  <a:schemeClr val="bg1">
                    <a:lumMod val="50000"/>
                  </a:schemeClr>
                </a:solidFill>
              </a:rPr>
              <a:t>residue </a:t>
            </a:r>
            <a:r>
              <a:rPr lang="en-US" dirty="0"/>
              <a:t>caused by the taking.</a:t>
            </a:r>
          </a:p>
          <a:p>
            <a:pPr marL="457200" lvl="1" indent="0" algn="just">
              <a:buNone/>
            </a:pPr>
            <a:endParaRPr lang="en-US" dirty="0"/>
          </a:p>
          <a:p>
            <a:pPr lvl="1" algn="just"/>
            <a:r>
              <a:rPr lang="en-US" dirty="0"/>
              <a:t>Taking of private property is not for public use if the primary purpose is for private gain, private benefit, private enterprise, increasing jobs, increasing tax revenue or economic development unless the property creates a public nuisance. Condemnor bears burden of proving that use is public.</a:t>
            </a:r>
          </a:p>
          <a:p>
            <a:pPr lvl="3"/>
            <a:endParaRPr lang="en-US" dirty="0"/>
          </a:p>
          <a:p>
            <a:pPr lvl="1"/>
            <a:endParaRPr lang="en-US" sz="1200" i="1" dirty="0"/>
          </a:p>
          <a:p>
            <a:pPr marL="457200" lvl="1" indent="0">
              <a:buNone/>
            </a:pPr>
            <a:endParaRPr lang="en-US" i="1" dirty="0"/>
          </a:p>
          <a:p>
            <a:pPr lvl="2"/>
            <a:endParaRPr lang="en-US" dirty="0"/>
          </a:p>
          <a:p>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B1C203C0-02E6-49CB-A884-2AC79D978B89}"/>
              </a:ext>
            </a:extLst>
          </p:cNvPr>
          <p:cNvSpPr>
            <a:spLocks noGrp="1"/>
          </p:cNvSpPr>
          <p:nvPr>
            <p:ph type="sldNum" sz="quarter" idx="12"/>
          </p:nvPr>
        </p:nvSpPr>
        <p:spPr/>
        <p:txBody>
          <a:bodyPr/>
          <a:lstStyle/>
          <a:p>
            <a:fld id="{F31B8091-E523-42D9-BCCC-1B399905CEE2}" type="slidenum">
              <a:rPr lang="en-US" smtClean="0"/>
              <a:pPr/>
              <a:t>13</a:t>
            </a:fld>
            <a:endParaRPr lang="en-US" dirty="0"/>
          </a:p>
        </p:txBody>
      </p:sp>
    </p:spTree>
    <p:extLst>
      <p:ext uri="{BB962C8B-B14F-4D97-AF65-F5344CB8AC3E}">
        <p14:creationId xmlns:p14="http://schemas.microsoft.com/office/powerpoint/2010/main" val="743316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p:txBody>
          <a:bodyPr>
            <a:normAutofit fontScale="92500" lnSpcReduction="20000"/>
          </a:bodyPr>
          <a:lstStyle/>
          <a:p>
            <a:r>
              <a:rPr lang="en-US" dirty="0"/>
              <a:t>Unique powers that City does not have</a:t>
            </a:r>
          </a:p>
          <a:p>
            <a:pPr lvl="2"/>
            <a:endParaRPr lang="en-US" dirty="0"/>
          </a:p>
          <a:p>
            <a:pPr lvl="1"/>
            <a:r>
              <a:rPr lang="en-US" dirty="0"/>
              <a:t>Own and operate housing projects and residential buildings</a:t>
            </a:r>
          </a:p>
          <a:p>
            <a:pPr lvl="4"/>
            <a:endParaRPr lang="en-US" dirty="0"/>
          </a:p>
          <a:p>
            <a:pPr lvl="1"/>
            <a:r>
              <a:rPr lang="en-US" dirty="0"/>
              <a:t>Use eminent domain to acquire blighted property, within limits</a:t>
            </a:r>
          </a:p>
          <a:p>
            <a:pPr lvl="4"/>
            <a:endParaRPr lang="en-US" dirty="0"/>
          </a:p>
          <a:p>
            <a:pPr lvl="1"/>
            <a:r>
              <a:rPr lang="en-US" dirty="0"/>
              <a:t>Make loans or grants to prevent or eliminate slums or blight</a:t>
            </a:r>
          </a:p>
          <a:p>
            <a:pPr lvl="4"/>
            <a:endParaRPr lang="en-US" dirty="0"/>
          </a:p>
          <a:p>
            <a:pPr lvl="1"/>
            <a:r>
              <a:rPr lang="en-US" dirty="0"/>
              <a:t>Make loans or grants for construction or rehabilitation</a:t>
            </a:r>
          </a:p>
          <a:p>
            <a:pPr lvl="4"/>
            <a:endParaRPr lang="en-US" dirty="0"/>
          </a:p>
          <a:p>
            <a:pPr lvl="1"/>
            <a:r>
              <a:rPr lang="en-US" dirty="0"/>
              <a:t>Make rehabilitation loans to persons of low or moderate income as agent for federal or state agency or political subdivision</a:t>
            </a:r>
          </a:p>
          <a:p>
            <a:pPr lvl="4"/>
            <a:endParaRPr lang="en-US" dirty="0"/>
          </a:p>
          <a:p>
            <a:pPr lvl="1"/>
            <a:r>
              <a:rPr lang="en-US" dirty="0"/>
              <a:t>Issue private activity bonds to assist private enterprise</a:t>
            </a:r>
          </a:p>
          <a:p>
            <a:pPr lvl="4"/>
            <a:endParaRPr lang="en-US" dirty="0"/>
          </a:p>
          <a:p>
            <a:pPr lvl="1"/>
            <a:r>
              <a:rPr lang="en-US" dirty="0"/>
              <a:t>With City Council approval, form corporations, partnerships, joint ventures, trusts or any other legal entity on its own or with others</a:t>
            </a:r>
          </a:p>
          <a:p>
            <a:pPr lvl="4"/>
            <a:endParaRPr lang="en-US" dirty="0"/>
          </a:p>
          <a:p>
            <a:pPr lvl="1"/>
            <a:r>
              <a:rPr lang="en-US" dirty="0"/>
              <a:t>Exercise powers in other municipalities upon request</a:t>
            </a:r>
          </a:p>
          <a:p>
            <a:pPr lvl="4"/>
            <a:endParaRPr lang="en-US" dirty="0"/>
          </a:p>
        </p:txBody>
      </p:sp>
      <p:sp>
        <p:nvSpPr>
          <p:cNvPr id="2" name="Slide Number Placeholder 1">
            <a:extLst>
              <a:ext uri="{FF2B5EF4-FFF2-40B4-BE49-F238E27FC236}">
                <a16:creationId xmlns:a16="http://schemas.microsoft.com/office/drawing/2014/main" id="{B17A6D36-8449-4E72-B48F-5A2F6249239A}"/>
              </a:ext>
            </a:extLst>
          </p:cNvPr>
          <p:cNvSpPr>
            <a:spLocks noGrp="1"/>
          </p:cNvSpPr>
          <p:nvPr>
            <p:ph type="sldNum" sz="quarter" idx="12"/>
          </p:nvPr>
        </p:nvSpPr>
        <p:spPr/>
        <p:txBody>
          <a:bodyPr/>
          <a:lstStyle/>
          <a:p>
            <a:fld id="{F31B8091-E523-42D9-BCCC-1B399905CEE2}" type="slidenum">
              <a:rPr lang="en-US" smtClean="0"/>
              <a:pPr/>
              <a:t>14</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p:txBody>
          <a:bodyPr>
            <a:normAutofit/>
          </a:bodyPr>
          <a:lstStyle/>
          <a:p>
            <a:pPr lvl="2"/>
            <a:endParaRPr lang="en-US" dirty="0"/>
          </a:p>
          <a:p>
            <a:r>
              <a:rPr lang="en-US" dirty="0"/>
              <a:t>Relationship to City Council</a:t>
            </a:r>
          </a:p>
          <a:p>
            <a:pPr lvl="1"/>
            <a:r>
              <a:rPr lang="en-US" sz="1400" dirty="0"/>
              <a:t>Appointment of Commissioners for 3-year term, with a 2-term limit</a:t>
            </a:r>
          </a:p>
          <a:p>
            <a:pPr lvl="3"/>
            <a:endParaRPr lang="en-US" sz="1400" dirty="0"/>
          </a:p>
          <a:p>
            <a:pPr lvl="1"/>
            <a:r>
              <a:rPr lang="en-US" sz="1400" dirty="0"/>
              <a:t>Approval of Housing, Redevelopment and Conservation plans after adoption by CRHA</a:t>
            </a:r>
          </a:p>
          <a:p>
            <a:pPr lvl="3"/>
            <a:endParaRPr lang="en-US" sz="1400" dirty="0"/>
          </a:p>
          <a:p>
            <a:pPr lvl="1"/>
            <a:r>
              <a:rPr lang="en-US" sz="1400" dirty="0"/>
              <a:t>Funding under CDBG program</a:t>
            </a:r>
          </a:p>
          <a:p>
            <a:pPr lvl="3"/>
            <a:endParaRPr lang="en-US" sz="1400" dirty="0"/>
          </a:p>
          <a:p>
            <a:pPr lvl="1"/>
            <a:r>
              <a:rPr lang="en-US" sz="1400" dirty="0"/>
              <a:t>Funding under HOME homeowner assistance program</a:t>
            </a:r>
          </a:p>
          <a:p>
            <a:pPr lvl="1"/>
            <a:endParaRPr lang="en-US" sz="1400" dirty="0"/>
          </a:p>
          <a:p>
            <a:pPr lvl="1"/>
            <a:r>
              <a:rPr lang="en-US" sz="1400" dirty="0"/>
              <a:t>Funding under CIP contracts/Charlottesville Affordable Housing Fund</a:t>
            </a:r>
          </a:p>
          <a:p>
            <a:pPr lvl="1"/>
            <a:endParaRPr lang="en-US" sz="1400" dirty="0"/>
          </a:p>
          <a:p>
            <a:pPr lvl="1"/>
            <a:r>
              <a:rPr lang="en-US" sz="1400" dirty="0"/>
              <a:t>One member of City Council serves on Board of Commissioners</a:t>
            </a:r>
          </a:p>
        </p:txBody>
      </p:sp>
      <p:sp>
        <p:nvSpPr>
          <p:cNvPr id="2" name="Slide Number Placeholder 1">
            <a:extLst>
              <a:ext uri="{FF2B5EF4-FFF2-40B4-BE49-F238E27FC236}">
                <a16:creationId xmlns:a16="http://schemas.microsoft.com/office/drawing/2014/main" id="{AAED2988-15C6-4FA4-955B-9F0E72BDB93D}"/>
              </a:ext>
            </a:extLst>
          </p:cNvPr>
          <p:cNvSpPr>
            <a:spLocks noGrp="1"/>
          </p:cNvSpPr>
          <p:nvPr>
            <p:ph type="sldNum" sz="quarter" idx="12"/>
          </p:nvPr>
        </p:nvSpPr>
        <p:spPr/>
        <p:txBody>
          <a:bodyPr/>
          <a:lstStyle/>
          <a:p>
            <a:fld id="{F31B8091-E523-42D9-BCCC-1B399905CEE2}" type="slidenum">
              <a:rPr lang="en-US" smtClean="0"/>
              <a:pPr/>
              <a:t>15</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p:txBody>
          <a:bodyPr>
            <a:normAutofit/>
          </a:bodyPr>
          <a:lstStyle/>
          <a:p>
            <a:pPr lvl="3"/>
            <a:endParaRPr lang="en-US" dirty="0"/>
          </a:p>
          <a:p>
            <a:r>
              <a:rPr lang="en-US" dirty="0"/>
              <a:t>Relationship to HUD</a:t>
            </a:r>
          </a:p>
          <a:p>
            <a:pPr lvl="2"/>
            <a:endParaRPr lang="en-US" dirty="0"/>
          </a:p>
          <a:p>
            <a:pPr lvl="1"/>
            <a:r>
              <a:rPr lang="en-US" dirty="0"/>
              <a:t>Original source for CDBG and HOME funds</a:t>
            </a:r>
          </a:p>
          <a:p>
            <a:pPr lvl="3"/>
            <a:endParaRPr lang="en-US" dirty="0"/>
          </a:p>
          <a:p>
            <a:pPr lvl="1"/>
            <a:r>
              <a:rPr lang="en-US" dirty="0"/>
              <a:t>Regulates and provides subsidy for public housing </a:t>
            </a:r>
          </a:p>
          <a:p>
            <a:pPr lvl="1"/>
            <a:endParaRPr lang="en-US" dirty="0"/>
          </a:p>
          <a:p>
            <a:pPr lvl="1"/>
            <a:r>
              <a:rPr lang="en-US" dirty="0"/>
              <a:t>Regulates and provides funding for Housing Choice Voucher (Section 8) activities</a:t>
            </a:r>
          </a:p>
          <a:p>
            <a:pPr lvl="3"/>
            <a:endParaRPr lang="en-US" dirty="0"/>
          </a:p>
          <a:p>
            <a:pPr lvl="1"/>
            <a:r>
              <a:rPr lang="en-US" dirty="0"/>
              <a:t>Requires reporting, including PHAS and SEMAP</a:t>
            </a:r>
          </a:p>
        </p:txBody>
      </p:sp>
      <p:sp>
        <p:nvSpPr>
          <p:cNvPr id="2" name="Slide Number Placeholder 1">
            <a:extLst>
              <a:ext uri="{FF2B5EF4-FFF2-40B4-BE49-F238E27FC236}">
                <a16:creationId xmlns:a16="http://schemas.microsoft.com/office/drawing/2014/main" id="{50D844CE-2426-4A75-9254-F2F5CEC5C6DE}"/>
              </a:ext>
            </a:extLst>
          </p:cNvPr>
          <p:cNvSpPr>
            <a:spLocks noGrp="1"/>
          </p:cNvSpPr>
          <p:nvPr>
            <p:ph type="sldNum" sz="quarter" idx="12"/>
          </p:nvPr>
        </p:nvSpPr>
        <p:spPr/>
        <p:txBody>
          <a:bodyPr/>
          <a:lstStyle/>
          <a:p>
            <a:fld id="{F31B8091-E523-42D9-BCCC-1B399905CEE2}" type="slidenum">
              <a:rPr lang="en-US" smtClean="0"/>
              <a:pPr/>
              <a:t>16</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p:txBody>
          <a:bodyPr>
            <a:normAutofit/>
          </a:bodyPr>
          <a:lstStyle/>
          <a:p>
            <a:pPr lvl="2"/>
            <a:endParaRPr lang="en-US" dirty="0"/>
          </a:p>
          <a:p>
            <a:pPr lvl="2"/>
            <a:endParaRPr lang="en-US" dirty="0"/>
          </a:p>
          <a:p>
            <a:r>
              <a:rPr lang="en-US" dirty="0"/>
              <a:t>1.	Set broad CRHA policy</a:t>
            </a:r>
          </a:p>
          <a:p>
            <a:endParaRPr lang="en-US" dirty="0"/>
          </a:p>
          <a:p>
            <a:r>
              <a:rPr lang="en-US" dirty="0"/>
              <a:t>2.	Administer CRHA finances and budget</a:t>
            </a:r>
          </a:p>
          <a:p>
            <a:endParaRPr lang="en-US" dirty="0"/>
          </a:p>
          <a:p>
            <a:r>
              <a:rPr lang="en-US" dirty="0"/>
              <a:t>3.	Hire the Executive Director </a:t>
            </a:r>
          </a:p>
          <a:p>
            <a:endParaRPr lang="en-US" dirty="0"/>
          </a:p>
        </p:txBody>
      </p:sp>
      <p:sp>
        <p:nvSpPr>
          <p:cNvPr id="2" name="Slide Number Placeholder 1">
            <a:extLst>
              <a:ext uri="{FF2B5EF4-FFF2-40B4-BE49-F238E27FC236}">
                <a16:creationId xmlns:a16="http://schemas.microsoft.com/office/drawing/2014/main" id="{CF333962-19C6-4B63-916D-7BAE6BB5215E}"/>
              </a:ext>
            </a:extLst>
          </p:cNvPr>
          <p:cNvSpPr>
            <a:spLocks noGrp="1"/>
          </p:cNvSpPr>
          <p:nvPr>
            <p:ph type="sldNum" sz="quarter" idx="12"/>
          </p:nvPr>
        </p:nvSpPr>
        <p:spPr/>
        <p:txBody>
          <a:bodyPr/>
          <a:lstStyle/>
          <a:p>
            <a:fld id="{F31B8091-E523-42D9-BCCC-1B399905CEE2}" type="slidenum">
              <a:rPr lang="en-US" smtClean="0"/>
              <a:pPr/>
              <a:t>17</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p:txBody>
          <a:bodyPr>
            <a:normAutofit/>
          </a:bodyPr>
          <a:lstStyle/>
          <a:p>
            <a:endParaRPr lang="en-US" dirty="0"/>
          </a:p>
          <a:p>
            <a:r>
              <a:rPr lang="en-US" dirty="0"/>
              <a:t>Executive Director is responsible for </a:t>
            </a:r>
          </a:p>
          <a:p>
            <a:pPr lvl="1"/>
            <a:endParaRPr lang="en-US" dirty="0"/>
          </a:p>
          <a:p>
            <a:pPr lvl="1"/>
            <a:r>
              <a:rPr lang="en-US" dirty="0"/>
              <a:t>Implementation of Board policies</a:t>
            </a:r>
          </a:p>
          <a:p>
            <a:pPr lvl="1"/>
            <a:endParaRPr lang="en-US" dirty="0"/>
          </a:p>
          <a:p>
            <a:pPr lvl="1"/>
            <a:r>
              <a:rPr lang="en-US" dirty="0"/>
              <a:t>Financial decisions based on Board-approved budgets</a:t>
            </a:r>
          </a:p>
          <a:p>
            <a:pPr lvl="1"/>
            <a:endParaRPr lang="en-US" dirty="0"/>
          </a:p>
          <a:p>
            <a:pPr lvl="1"/>
            <a:r>
              <a:rPr lang="en-US" dirty="0"/>
              <a:t>All CRHA personnel decisions</a:t>
            </a:r>
          </a:p>
          <a:p>
            <a:pPr lvl="1"/>
            <a:endParaRPr lang="en-US" dirty="0"/>
          </a:p>
          <a:p>
            <a:pPr lvl="1"/>
            <a:r>
              <a:rPr lang="en-US" dirty="0"/>
              <a:t>All day-to-day operations based on Board approved policies</a:t>
            </a:r>
          </a:p>
          <a:p>
            <a:endParaRPr lang="en-US" dirty="0"/>
          </a:p>
          <a:p>
            <a:endParaRPr lang="en-US" dirty="0"/>
          </a:p>
        </p:txBody>
      </p:sp>
      <p:sp>
        <p:nvSpPr>
          <p:cNvPr id="2" name="Slide Number Placeholder 1">
            <a:extLst>
              <a:ext uri="{FF2B5EF4-FFF2-40B4-BE49-F238E27FC236}">
                <a16:creationId xmlns:a16="http://schemas.microsoft.com/office/drawing/2014/main" id="{F5568561-1925-44D1-9DF3-C687E0904866}"/>
              </a:ext>
            </a:extLst>
          </p:cNvPr>
          <p:cNvSpPr>
            <a:spLocks noGrp="1"/>
          </p:cNvSpPr>
          <p:nvPr>
            <p:ph type="sldNum" sz="quarter" idx="12"/>
          </p:nvPr>
        </p:nvSpPr>
        <p:spPr/>
        <p:txBody>
          <a:bodyPr/>
          <a:lstStyle/>
          <a:p>
            <a:fld id="{F31B8091-E523-42D9-BCCC-1B399905CEE2}" type="slidenum">
              <a:rPr lang="en-US" smtClean="0"/>
              <a:pPr/>
              <a:t>18</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6414" y="10858"/>
            <a:ext cx="8229600" cy="1600200"/>
          </a:xfrm>
        </p:spPr>
        <p:txBody>
          <a:bodyPr>
            <a:normAutofit/>
          </a:bodyPr>
          <a:lstStyle/>
          <a:p>
            <a:r>
              <a:rPr lang="en-US" dirty="0"/>
              <a:t>Your role as a Commissioner</a:t>
            </a:r>
          </a:p>
        </p:txBody>
      </p:sp>
      <p:sp>
        <p:nvSpPr>
          <p:cNvPr id="7" name="Content Placeholder 6"/>
          <p:cNvSpPr>
            <a:spLocks noGrp="1"/>
          </p:cNvSpPr>
          <p:nvPr>
            <p:ph idx="1"/>
          </p:nvPr>
        </p:nvSpPr>
        <p:spPr/>
        <p:txBody>
          <a:bodyPr>
            <a:normAutofit/>
          </a:bodyPr>
          <a:lstStyle/>
          <a:p>
            <a:endParaRPr lang="en-US" dirty="0"/>
          </a:p>
          <a:p>
            <a:pPr>
              <a:lnSpc>
                <a:spcPct val="150000"/>
              </a:lnSpc>
            </a:pPr>
            <a:r>
              <a:rPr lang="en-US" dirty="0"/>
              <a:t>Seven voting members of Board</a:t>
            </a:r>
          </a:p>
          <a:p>
            <a:pPr lvl="1"/>
            <a:r>
              <a:rPr lang="en-US" dirty="0"/>
              <a:t>Two residents of assisted housing with all rights of other members</a:t>
            </a:r>
          </a:p>
          <a:p>
            <a:pPr lvl="1"/>
            <a:endParaRPr lang="en-US" dirty="0"/>
          </a:p>
          <a:p>
            <a:pPr lvl="1"/>
            <a:r>
              <a:rPr lang="en-US" dirty="0"/>
              <a:t>One member of the Charlottesville City Council</a:t>
            </a:r>
          </a:p>
          <a:p>
            <a:pPr lvl="1"/>
            <a:endParaRPr lang="en-US" dirty="0"/>
          </a:p>
          <a:p>
            <a:pPr lvl="1"/>
            <a:r>
              <a:rPr lang="en-US" dirty="0"/>
              <a:t>Four at-large community members</a:t>
            </a:r>
          </a:p>
          <a:p>
            <a:pPr marL="0" indent="0">
              <a:buNone/>
            </a:pPr>
            <a:endParaRPr lang="en-US" dirty="0"/>
          </a:p>
          <a:p>
            <a:pPr lvl="1"/>
            <a:endParaRPr lang="en-US" dirty="0"/>
          </a:p>
          <a:p>
            <a:endParaRPr lang="en-US" dirty="0"/>
          </a:p>
          <a:p>
            <a:endParaRPr lang="en-US" dirty="0"/>
          </a:p>
          <a:p>
            <a:pPr lvl="1"/>
            <a:endParaRPr lang="en-US" dirty="0"/>
          </a:p>
          <a:p>
            <a:pPr lvl="1"/>
            <a:endParaRPr lang="en-US" b="1" dirty="0"/>
          </a:p>
          <a:p>
            <a:endParaRPr lang="en-US" dirty="0"/>
          </a:p>
          <a:p>
            <a:endParaRPr lang="en-US" dirty="0"/>
          </a:p>
        </p:txBody>
      </p:sp>
      <p:sp>
        <p:nvSpPr>
          <p:cNvPr id="2" name="Slide Number Placeholder 1">
            <a:extLst>
              <a:ext uri="{FF2B5EF4-FFF2-40B4-BE49-F238E27FC236}">
                <a16:creationId xmlns:a16="http://schemas.microsoft.com/office/drawing/2014/main" id="{FAFEF692-B809-4CA6-8BA9-51A551DAB5BA}"/>
              </a:ext>
            </a:extLst>
          </p:cNvPr>
          <p:cNvSpPr>
            <a:spLocks noGrp="1"/>
          </p:cNvSpPr>
          <p:nvPr>
            <p:ph type="sldNum" sz="quarter" idx="12"/>
          </p:nvPr>
        </p:nvSpPr>
        <p:spPr/>
        <p:txBody>
          <a:bodyPr/>
          <a:lstStyle/>
          <a:p>
            <a:fld id="{F31B8091-E523-42D9-BCCC-1B399905CEE2}" type="slidenum">
              <a:rPr lang="en-US" smtClean="0"/>
              <a:pPr/>
              <a:t>19</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a:t>OVERVIEW</a:t>
            </a:r>
          </a:p>
        </p:txBody>
      </p:sp>
      <p:sp>
        <p:nvSpPr>
          <p:cNvPr id="7" name="Content Placeholder 6"/>
          <p:cNvSpPr>
            <a:spLocks noGrp="1"/>
          </p:cNvSpPr>
          <p:nvPr>
            <p:ph idx="1"/>
          </p:nvPr>
        </p:nvSpPr>
        <p:spPr/>
        <p:txBody>
          <a:bodyPr>
            <a:normAutofit/>
          </a:bodyPr>
          <a:lstStyle/>
          <a:p>
            <a:endParaRPr lang="en-US" dirty="0"/>
          </a:p>
          <a:p>
            <a:r>
              <a:rPr lang="en-US" dirty="0"/>
              <a:t>1.	</a:t>
            </a:r>
            <a:r>
              <a:rPr lang="en-US" dirty="0">
                <a:latin typeface="+mn-lt"/>
              </a:rPr>
              <a:t>What is CRHA?</a:t>
            </a:r>
          </a:p>
          <a:p>
            <a:pPr lvl="3"/>
            <a:r>
              <a:rPr lang="en-US" dirty="0">
                <a:latin typeface="+mn-lt"/>
              </a:rPr>
              <a:t>Overview of PHAs and laws governing them</a:t>
            </a:r>
          </a:p>
          <a:p>
            <a:pPr lvl="3">
              <a:buNone/>
            </a:pPr>
            <a:r>
              <a:rPr lang="en-US" dirty="0">
                <a:latin typeface="+mn-lt"/>
              </a:rPr>
              <a:t> </a:t>
            </a:r>
          </a:p>
          <a:p>
            <a:r>
              <a:rPr lang="en-US" dirty="0"/>
              <a:t>2.	What can CRHA do?</a:t>
            </a:r>
          </a:p>
          <a:p>
            <a:pPr lvl="3"/>
            <a:r>
              <a:rPr lang="en-US" dirty="0"/>
              <a:t>Overview of powers and limitations</a:t>
            </a:r>
          </a:p>
          <a:p>
            <a:pPr lvl="3">
              <a:buNone/>
            </a:pPr>
            <a:endParaRPr lang="en-US" dirty="0"/>
          </a:p>
          <a:p>
            <a:r>
              <a:rPr lang="en-US" dirty="0"/>
              <a:t>3.	What is your role as a Commissioner?</a:t>
            </a:r>
          </a:p>
          <a:p>
            <a:pPr lvl="3"/>
            <a:r>
              <a:rPr lang="en-US" dirty="0"/>
              <a:t>Overview of role and responsibilities</a:t>
            </a:r>
          </a:p>
          <a:p>
            <a:pPr lvl="3"/>
            <a:endParaRPr lang="en-US" dirty="0"/>
          </a:p>
          <a:p>
            <a:endParaRPr lang="en-US" dirty="0"/>
          </a:p>
        </p:txBody>
      </p:sp>
      <p:sp>
        <p:nvSpPr>
          <p:cNvPr id="2" name="Slide Number Placeholder 1">
            <a:extLst>
              <a:ext uri="{FF2B5EF4-FFF2-40B4-BE49-F238E27FC236}">
                <a16:creationId xmlns:a16="http://schemas.microsoft.com/office/drawing/2014/main" id="{2DDBE7C3-A170-46F8-AAED-96AA837F34CE}"/>
              </a:ext>
            </a:extLst>
          </p:cNvPr>
          <p:cNvSpPr>
            <a:spLocks noGrp="1"/>
          </p:cNvSpPr>
          <p:nvPr>
            <p:ph type="sldNum" sz="quarter" idx="12"/>
          </p:nvPr>
        </p:nvSpPr>
        <p:spPr/>
        <p:txBody>
          <a:bodyPr/>
          <a:lstStyle/>
          <a:p>
            <a:fld id="{F31B8091-E523-42D9-BCCC-1B399905CEE2}" type="slidenum">
              <a:rPr lang="en-US" smtClean="0"/>
              <a:pPr/>
              <a:t>2</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p:txBody>
          <a:bodyPr>
            <a:normAutofit/>
          </a:bodyPr>
          <a:lstStyle/>
          <a:p>
            <a:pPr lvl="1"/>
            <a:endParaRPr lang="en-US" dirty="0"/>
          </a:p>
          <a:p>
            <a:r>
              <a:rPr lang="en-US" dirty="0"/>
              <a:t>All Commissioners act as fiduciaries of public funds</a:t>
            </a:r>
          </a:p>
          <a:p>
            <a:endParaRPr lang="en-US" dirty="0"/>
          </a:p>
          <a:p>
            <a:r>
              <a:rPr lang="en-US" dirty="0"/>
              <a:t>All operate within By-Laws of CRHA</a:t>
            </a:r>
          </a:p>
          <a:p>
            <a:pPr lvl="1"/>
            <a:r>
              <a:rPr lang="en-US" dirty="0"/>
              <a:t>Officers and Elections</a:t>
            </a:r>
          </a:p>
          <a:p>
            <a:pPr lvl="1"/>
            <a:r>
              <a:rPr lang="en-US" dirty="0"/>
              <a:t>Meetings and Quorums</a:t>
            </a:r>
          </a:p>
          <a:p>
            <a:pPr lvl="1"/>
            <a:endParaRPr lang="en-US" dirty="0"/>
          </a:p>
          <a:p>
            <a:r>
              <a:rPr lang="en-US" dirty="0"/>
              <a:t>Indemnified by CRHA for reasonable business acts</a:t>
            </a:r>
          </a:p>
          <a:p>
            <a:endParaRPr lang="en-US" dirty="0"/>
          </a:p>
          <a:p>
            <a:r>
              <a:rPr lang="en-US" dirty="0"/>
              <a:t>Liability limited to amount of annual compensation</a:t>
            </a:r>
          </a:p>
          <a:p>
            <a:endParaRPr lang="en-US" dirty="0"/>
          </a:p>
          <a:p>
            <a:endParaRPr lang="en-US" dirty="0"/>
          </a:p>
          <a:p>
            <a:pPr lvl="1"/>
            <a:endParaRPr lang="en-US" dirty="0"/>
          </a:p>
          <a:p>
            <a:pPr lvl="1"/>
            <a:endParaRPr lang="en-US" b="1" dirty="0"/>
          </a:p>
          <a:p>
            <a:endParaRPr lang="en-US" dirty="0"/>
          </a:p>
          <a:p>
            <a:endParaRPr lang="en-US" dirty="0"/>
          </a:p>
        </p:txBody>
      </p:sp>
      <p:sp>
        <p:nvSpPr>
          <p:cNvPr id="2" name="Slide Number Placeholder 1">
            <a:extLst>
              <a:ext uri="{FF2B5EF4-FFF2-40B4-BE49-F238E27FC236}">
                <a16:creationId xmlns:a16="http://schemas.microsoft.com/office/drawing/2014/main" id="{7853E726-A306-4B7C-BD10-51A678AA87DC}"/>
              </a:ext>
            </a:extLst>
          </p:cNvPr>
          <p:cNvSpPr>
            <a:spLocks noGrp="1"/>
          </p:cNvSpPr>
          <p:nvPr>
            <p:ph type="sldNum" sz="quarter" idx="12"/>
          </p:nvPr>
        </p:nvSpPr>
        <p:spPr/>
        <p:txBody>
          <a:bodyPr/>
          <a:lstStyle/>
          <a:p>
            <a:fld id="{F31B8091-E523-42D9-BCCC-1B399905CEE2}" type="slidenum">
              <a:rPr lang="en-US" smtClean="0"/>
              <a:pPr/>
              <a:t>20</a:t>
            </a:fld>
            <a:endParaRPr lang="en-US" dirty="0"/>
          </a:p>
        </p:txBody>
      </p:sp>
    </p:spTree>
    <p:extLst>
      <p:ext uri="{BB962C8B-B14F-4D97-AF65-F5344CB8AC3E}">
        <p14:creationId xmlns:p14="http://schemas.microsoft.com/office/powerpoint/2010/main" val="1199852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a:xfrm>
            <a:off x="457200" y="1744828"/>
            <a:ext cx="8229600" cy="4525963"/>
          </a:xfrm>
        </p:spPr>
        <p:txBody>
          <a:bodyPr>
            <a:normAutofit/>
          </a:bodyPr>
          <a:lstStyle/>
          <a:p>
            <a:r>
              <a:rPr lang="en-US" dirty="0"/>
              <a:t>Freedom of Information Act - Public Meetings</a:t>
            </a:r>
          </a:p>
          <a:p>
            <a:pPr lvl="1"/>
            <a:endParaRPr lang="en-US" dirty="0"/>
          </a:p>
          <a:p>
            <a:pPr lvl="1"/>
            <a:r>
              <a:rPr lang="en-US" dirty="0"/>
              <a:t>All items of public business must be decided in public, at duly noticed public meeting</a:t>
            </a:r>
          </a:p>
          <a:p>
            <a:pPr lvl="1"/>
            <a:endParaRPr lang="en-US" dirty="0"/>
          </a:p>
          <a:p>
            <a:pPr lvl="1"/>
            <a:r>
              <a:rPr lang="en-US" dirty="0"/>
              <a:t>Meeting is public if at least 3 Commissioners discuss CRHA business</a:t>
            </a:r>
          </a:p>
          <a:p>
            <a:pPr lvl="2"/>
            <a:r>
              <a:rPr lang="en-US" sz="1400" dirty="0"/>
              <a:t>Regardless of where discussion takes place (e.g. cocktail party, office, home) and by what means (e.g. e-mail, telephone)</a:t>
            </a:r>
          </a:p>
          <a:p>
            <a:pPr lvl="1"/>
            <a:endParaRPr lang="en-US" dirty="0"/>
          </a:p>
          <a:p>
            <a:pPr lvl="1"/>
            <a:r>
              <a:rPr lang="en-US" dirty="0"/>
              <a:t>Must be noticed in advance</a:t>
            </a:r>
          </a:p>
          <a:p>
            <a:pPr lvl="1"/>
            <a:endParaRPr lang="en-US" dirty="0"/>
          </a:p>
          <a:p>
            <a:pPr lvl="1"/>
            <a:r>
              <a:rPr lang="en-US" dirty="0"/>
              <a:t>Generally not permissible by phone or electronically, but there are exceptions in emergency situations</a:t>
            </a:r>
          </a:p>
          <a:p>
            <a:pPr lvl="1"/>
            <a:endParaRPr lang="en-US" dirty="0"/>
          </a:p>
          <a:p>
            <a:pPr lvl="1"/>
            <a:endParaRPr lang="en-US" dirty="0"/>
          </a:p>
          <a:p>
            <a:endParaRPr lang="en-US" dirty="0"/>
          </a:p>
          <a:p>
            <a:endParaRPr lang="en-US" dirty="0"/>
          </a:p>
          <a:p>
            <a:endParaRPr lang="en-US" dirty="0"/>
          </a:p>
          <a:p>
            <a:pPr lvl="1"/>
            <a:endParaRPr lang="en-US" dirty="0"/>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E81557DF-137C-447E-9B72-FB9F292500B8}"/>
              </a:ext>
            </a:extLst>
          </p:cNvPr>
          <p:cNvSpPr>
            <a:spLocks noGrp="1"/>
          </p:cNvSpPr>
          <p:nvPr>
            <p:ph type="sldNum" sz="quarter" idx="12"/>
          </p:nvPr>
        </p:nvSpPr>
        <p:spPr/>
        <p:txBody>
          <a:bodyPr/>
          <a:lstStyle/>
          <a:p>
            <a:fld id="{F31B8091-E523-42D9-BCCC-1B399905CEE2}" type="slidenum">
              <a:rPr lang="en-US" smtClean="0"/>
              <a:pPr/>
              <a:t>21</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a:xfrm>
            <a:off x="452437" y="1740065"/>
            <a:ext cx="8229600" cy="4525963"/>
          </a:xfrm>
        </p:spPr>
        <p:txBody>
          <a:bodyPr>
            <a:normAutofit/>
          </a:bodyPr>
          <a:lstStyle/>
          <a:p>
            <a:r>
              <a:rPr lang="en-US" sz="2000" dirty="0"/>
              <a:t>Freedom of Information Act - Public Meetings </a:t>
            </a:r>
            <a:r>
              <a:rPr lang="en-US" dirty="0"/>
              <a:t>- </a:t>
            </a:r>
            <a:r>
              <a:rPr lang="en-US" sz="2000" dirty="0"/>
              <a:t>Emergency</a:t>
            </a:r>
          </a:p>
          <a:p>
            <a:pPr lvl="1"/>
            <a:endParaRPr lang="en-US" dirty="0"/>
          </a:p>
          <a:p>
            <a:pPr lvl="1"/>
            <a:r>
              <a:rPr lang="en-US" sz="1400" dirty="0"/>
              <a:t>Declared state of emergency by Governor</a:t>
            </a:r>
          </a:p>
          <a:p>
            <a:pPr lvl="1"/>
            <a:endParaRPr lang="en-US" sz="1400" dirty="0"/>
          </a:p>
          <a:p>
            <a:pPr lvl="1"/>
            <a:r>
              <a:rPr lang="en-US" sz="1400" dirty="0"/>
              <a:t>Purpose of Meeting limited to business statutorily required or necessary to continue CRHA operations or discharge CRHA’s business</a:t>
            </a:r>
          </a:p>
          <a:p>
            <a:pPr lvl="1"/>
            <a:endParaRPr lang="en-US" sz="1400" dirty="0"/>
          </a:p>
          <a:p>
            <a:pPr lvl="1"/>
            <a:r>
              <a:rPr lang="en-US" sz="1400" dirty="0"/>
              <a:t>Must be properly noticed in advance</a:t>
            </a:r>
          </a:p>
          <a:p>
            <a:pPr lvl="1"/>
            <a:endParaRPr lang="en-US" sz="1400" dirty="0"/>
          </a:p>
          <a:p>
            <a:pPr lvl="1"/>
            <a:r>
              <a:rPr lang="en-US" sz="1400" dirty="0"/>
              <a:t>Must make arrangements for public participation through electronic means</a:t>
            </a:r>
          </a:p>
          <a:p>
            <a:pPr lvl="1"/>
            <a:endParaRPr lang="en-US" sz="1400" dirty="0"/>
          </a:p>
          <a:p>
            <a:pPr lvl="1"/>
            <a:r>
              <a:rPr lang="en-US" sz="1400" dirty="0"/>
              <a:t>Minutes must reflect nature of emergency and measures taken to ensure public participation</a:t>
            </a:r>
          </a:p>
          <a:p>
            <a:pPr lvl="1"/>
            <a:endParaRPr lang="en-US" dirty="0"/>
          </a:p>
          <a:p>
            <a:pPr lvl="1"/>
            <a:endParaRPr lang="en-US" dirty="0"/>
          </a:p>
          <a:p>
            <a:endParaRPr lang="en-US" dirty="0"/>
          </a:p>
          <a:p>
            <a:endParaRPr lang="en-US" dirty="0"/>
          </a:p>
          <a:p>
            <a:endParaRPr lang="en-US" dirty="0"/>
          </a:p>
          <a:p>
            <a:pPr lvl="1"/>
            <a:endParaRPr lang="en-US" dirty="0"/>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FB1B4A5F-99B0-4775-8DC2-E09BD8E3168B}"/>
              </a:ext>
            </a:extLst>
          </p:cNvPr>
          <p:cNvSpPr>
            <a:spLocks noGrp="1"/>
          </p:cNvSpPr>
          <p:nvPr>
            <p:ph type="sldNum" sz="quarter" idx="12"/>
          </p:nvPr>
        </p:nvSpPr>
        <p:spPr/>
        <p:txBody>
          <a:bodyPr/>
          <a:lstStyle/>
          <a:p>
            <a:fld id="{F31B8091-E523-42D9-BCCC-1B399905CEE2}" type="slidenum">
              <a:rPr lang="en-US" smtClean="0"/>
              <a:pPr/>
              <a:t>22</a:t>
            </a:fld>
            <a:endParaRPr lang="en-US" dirty="0"/>
          </a:p>
        </p:txBody>
      </p:sp>
    </p:spTree>
    <p:extLst>
      <p:ext uri="{BB962C8B-B14F-4D97-AF65-F5344CB8AC3E}">
        <p14:creationId xmlns:p14="http://schemas.microsoft.com/office/powerpoint/2010/main" val="1688246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a:xfrm>
            <a:off x="457200" y="1744828"/>
            <a:ext cx="8229600" cy="4525963"/>
          </a:xfrm>
        </p:spPr>
        <p:txBody>
          <a:bodyPr>
            <a:normAutofit/>
          </a:bodyPr>
          <a:lstStyle/>
          <a:p>
            <a:r>
              <a:rPr lang="en-US" sz="1800" dirty="0"/>
              <a:t>Freedom of Information Act-Public Meetings-Remote Attendance</a:t>
            </a:r>
          </a:p>
          <a:p>
            <a:pPr lvl="1"/>
            <a:endParaRPr lang="en-US" dirty="0"/>
          </a:p>
          <a:p>
            <a:pPr lvl="1"/>
            <a:r>
              <a:rPr lang="en-US" sz="1400" dirty="0"/>
              <a:t>Commissioner may participate through electronic means provided:</a:t>
            </a:r>
          </a:p>
          <a:p>
            <a:pPr lvl="2"/>
            <a:r>
              <a:rPr lang="en-US" sz="1400" dirty="0"/>
              <a:t>A quorum of the Board is physically assembled in one location</a:t>
            </a:r>
          </a:p>
          <a:p>
            <a:pPr lvl="2"/>
            <a:r>
              <a:rPr lang="en-US" sz="1400" dirty="0"/>
              <a:t>The Board has made arrangements for the voice of the remote participant to be heard by all persons at the primary meeting</a:t>
            </a:r>
          </a:p>
          <a:p>
            <a:pPr lvl="2"/>
            <a:r>
              <a:rPr lang="en-US" sz="1400" dirty="0"/>
              <a:t>The Board has adopted a written policy.  (A draft resolution and policy were provided to </a:t>
            </a:r>
            <a:r>
              <a:rPr lang="en-US" sz="1400"/>
              <a:t>CRHA on 3-18-2020.)</a:t>
            </a:r>
            <a:endParaRPr lang="en-US" sz="1400" dirty="0"/>
          </a:p>
          <a:p>
            <a:pPr lvl="1"/>
            <a:endParaRPr lang="en-US" sz="1400" dirty="0"/>
          </a:p>
          <a:p>
            <a:pPr lvl="1"/>
            <a:r>
              <a:rPr lang="en-US" sz="1400" dirty="0"/>
              <a:t>Remote attendance available in situations involving emergency or personal matter – limited to two (2) meetings per calendar year</a:t>
            </a:r>
          </a:p>
          <a:p>
            <a:pPr lvl="1"/>
            <a:endParaRPr lang="en-US" sz="1400" dirty="0"/>
          </a:p>
          <a:p>
            <a:pPr lvl="1"/>
            <a:r>
              <a:rPr lang="en-US" sz="1400" dirty="0"/>
              <a:t>Remote attendance also available in situations involving a temporary or permanent disability or other medical condition that prevents physical attendance</a:t>
            </a:r>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pPr lvl="1"/>
            <a:endParaRPr lang="en-US" dirty="0"/>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CACD2898-1FD0-4AA2-90E6-0E7C8AE48F22}"/>
              </a:ext>
            </a:extLst>
          </p:cNvPr>
          <p:cNvSpPr>
            <a:spLocks noGrp="1"/>
          </p:cNvSpPr>
          <p:nvPr>
            <p:ph type="sldNum" sz="quarter" idx="12"/>
          </p:nvPr>
        </p:nvSpPr>
        <p:spPr/>
        <p:txBody>
          <a:bodyPr/>
          <a:lstStyle/>
          <a:p>
            <a:fld id="{F31B8091-E523-42D9-BCCC-1B399905CEE2}" type="slidenum">
              <a:rPr lang="en-US" smtClean="0"/>
              <a:pPr/>
              <a:t>23</a:t>
            </a:fld>
            <a:endParaRPr lang="en-US" dirty="0"/>
          </a:p>
        </p:txBody>
      </p:sp>
    </p:spTree>
    <p:extLst>
      <p:ext uri="{BB962C8B-B14F-4D97-AF65-F5344CB8AC3E}">
        <p14:creationId xmlns:p14="http://schemas.microsoft.com/office/powerpoint/2010/main" val="558391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p:txBody>
          <a:bodyPr>
            <a:normAutofit/>
          </a:bodyPr>
          <a:lstStyle/>
          <a:p>
            <a:r>
              <a:rPr lang="en-US" dirty="0"/>
              <a:t>Freedom of Information Act – Closed Meetings</a:t>
            </a:r>
          </a:p>
          <a:p>
            <a:pPr lvl="1"/>
            <a:r>
              <a:rPr lang="en-US" dirty="0"/>
              <a:t>Only for discussing specific matters</a:t>
            </a:r>
          </a:p>
          <a:p>
            <a:pPr lvl="2"/>
            <a:r>
              <a:rPr lang="en-US" sz="1400" dirty="0"/>
              <a:t>Personnel, acquisition and disposition of real estate, new businesses, investment of public funds where competitive bidding involved, specific legal matters</a:t>
            </a:r>
          </a:p>
          <a:p>
            <a:pPr marL="914400" lvl="2" indent="0">
              <a:buNone/>
            </a:pPr>
            <a:endParaRPr lang="en-US" sz="1400" dirty="0"/>
          </a:p>
          <a:p>
            <a:pPr lvl="1"/>
            <a:r>
              <a:rPr lang="en-US" dirty="0"/>
              <a:t>Prior to convening, ensure that no conflicts exist that would require recusal by any Commissioner</a:t>
            </a:r>
          </a:p>
          <a:p>
            <a:pPr lvl="1"/>
            <a:endParaRPr lang="en-US" dirty="0"/>
          </a:p>
          <a:p>
            <a:pPr lvl="1"/>
            <a:r>
              <a:rPr lang="en-US" dirty="0"/>
              <a:t>No votes can be taken in closed session</a:t>
            </a:r>
          </a:p>
          <a:p>
            <a:pPr lvl="1"/>
            <a:endParaRPr lang="en-US" dirty="0"/>
          </a:p>
          <a:p>
            <a:pPr lvl="1"/>
            <a:r>
              <a:rPr lang="en-US" dirty="0"/>
              <a:t>Strict procedure for going into closed meeting (Resolution)</a:t>
            </a:r>
          </a:p>
          <a:p>
            <a:pPr lvl="1"/>
            <a:endParaRPr lang="en-US" dirty="0"/>
          </a:p>
          <a:p>
            <a:pPr lvl="1"/>
            <a:r>
              <a:rPr lang="en-US" dirty="0"/>
              <a:t>Strict procedure for coming out of closed meeting (Resolution)</a:t>
            </a:r>
          </a:p>
          <a:p>
            <a:pPr lvl="1"/>
            <a:endParaRPr lang="en-US" dirty="0"/>
          </a:p>
          <a:p>
            <a:pPr lvl="1"/>
            <a:endParaRPr lang="en-US" dirty="0"/>
          </a:p>
          <a:p>
            <a:endParaRPr lang="en-US" dirty="0"/>
          </a:p>
          <a:p>
            <a:endParaRPr lang="en-US" dirty="0"/>
          </a:p>
          <a:p>
            <a:endParaRPr lang="en-US" dirty="0"/>
          </a:p>
          <a:p>
            <a:pPr lvl="1"/>
            <a:endParaRPr lang="en-US" dirty="0"/>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975D5499-5046-401D-8EB0-488F34F0AA87}"/>
              </a:ext>
            </a:extLst>
          </p:cNvPr>
          <p:cNvSpPr>
            <a:spLocks noGrp="1"/>
          </p:cNvSpPr>
          <p:nvPr>
            <p:ph type="sldNum" sz="quarter" idx="12"/>
          </p:nvPr>
        </p:nvSpPr>
        <p:spPr/>
        <p:txBody>
          <a:bodyPr/>
          <a:lstStyle/>
          <a:p>
            <a:fld id="{F31B8091-E523-42D9-BCCC-1B399905CEE2}" type="slidenum">
              <a:rPr lang="en-US" smtClean="0"/>
              <a:pPr/>
              <a:t>24</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p:txBody>
          <a:bodyPr>
            <a:normAutofit/>
          </a:bodyPr>
          <a:lstStyle/>
          <a:p>
            <a:r>
              <a:rPr lang="en-US" dirty="0"/>
              <a:t>Freedom of Information Act – Public Records</a:t>
            </a:r>
          </a:p>
          <a:p>
            <a:pPr lvl="1"/>
            <a:endParaRPr lang="en-US" dirty="0"/>
          </a:p>
          <a:p>
            <a:pPr lvl="1"/>
            <a:r>
              <a:rPr lang="en-US" dirty="0"/>
              <a:t>Open to inspection and copying</a:t>
            </a:r>
          </a:p>
          <a:p>
            <a:pPr lvl="1"/>
            <a:endParaRPr lang="en-US" dirty="0"/>
          </a:p>
          <a:p>
            <a:pPr lvl="1"/>
            <a:r>
              <a:rPr lang="en-US" dirty="0"/>
              <a:t>Reason for request is irrelevant</a:t>
            </a:r>
          </a:p>
          <a:p>
            <a:pPr lvl="1"/>
            <a:endParaRPr lang="en-US" dirty="0"/>
          </a:p>
          <a:p>
            <a:pPr lvl="1"/>
            <a:r>
              <a:rPr lang="en-US" dirty="0"/>
              <a:t>Response within 5 business days</a:t>
            </a:r>
          </a:p>
          <a:p>
            <a:pPr lvl="2"/>
            <a:r>
              <a:rPr lang="en-US" sz="1400" dirty="0"/>
              <a:t>May request 7 business day extension in writing</a:t>
            </a:r>
          </a:p>
          <a:p>
            <a:pPr lvl="2"/>
            <a:endParaRPr lang="en-US" sz="1400" dirty="0"/>
          </a:p>
          <a:p>
            <a:pPr lvl="1"/>
            <a:r>
              <a:rPr lang="en-US" dirty="0"/>
              <a:t>Some records are exempt from disclosure</a:t>
            </a:r>
          </a:p>
          <a:p>
            <a:pPr lvl="2"/>
            <a:r>
              <a:rPr lang="en-US" sz="1400" dirty="0"/>
              <a:t>Personnel information</a:t>
            </a:r>
          </a:p>
          <a:p>
            <a:pPr lvl="2"/>
            <a:r>
              <a:rPr lang="en-US" sz="1400" dirty="0"/>
              <a:t>Vendor Proprietary information</a:t>
            </a:r>
          </a:p>
          <a:p>
            <a:pPr lvl="2"/>
            <a:r>
              <a:rPr lang="en-US" sz="1400" dirty="0"/>
              <a:t>Attorney-client work product and communications</a:t>
            </a:r>
          </a:p>
          <a:p>
            <a:pPr lvl="1"/>
            <a:endParaRPr lang="en-US" dirty="0"/>
          </a:p>
          <a:p>
            <a:pPr lvl="1"/>
            <a:endParaRPr lang="en-US" dirty="0"/>
          </a:p>
          <a:p>
            <a:endParaRPr lang="en-US" dirty="0"/>
          </a:p>
          <a:p>
            <a:endParaRPr lang="en-US" dirty="0"/>
          </a:p>
          <a:p>
            <a:endParaRPr lang="en-US" dirty="0"/>
          </a:p>
          <a:p>
            <a:pPr lvl="1"/>
            <a:endParaRPr lang="en-US" dirty="0"/>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AD8A7B01-E465-4384-A213-1A938A5FD1D2}"/>
              </a:ext>
            </a:extLst>
          </p:cNvPr>
          <p:cNvSpPr>
            <a:spLocks noGrp="1"/>
          </p:cNvSpPr>
          <p:nvPr>
            <p:ph type="sldNum" sz="quarter" idx="12"/>
          </p:nvPr>
        </p:nvSpPr>
        <p:spPr/>
        <p:txBody>
          <a:bodyPr/>
          <a:lstStyle/>
          <a:p>
            <a:fld id="{F31B8091-E523-42D9-BCCC-1B399905CEE2}" type="slidenum">
              <a:rPr lang="en-US" smtClean="0"/>
              <a:pPr/>
              <a:t>25</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a:xfrm>
            <a:off x="452437" y="1613803"/>
            <a:ext cx="8229600" cy="4525963"/>
          </a:xfrm>
        </p:spPr>
        <p:txBody>
          <a:bodyPr>
            <a:normAutofit/>
          </a:bodyPr>
          <a:lstStyle/>
          <a:p>
            <a:r>
              <a:rPr lang="en-US" dirty="0"/>
              <a:t>Freedom of Information Act – Public Records</a:t>
            </a:r>
          </a:p>
          <a:p>
            <a:pPr lvl="1"/>
            <a:endParaRPr lang="en-US" dirty="0"/>
          </a:p>
          <a:p>
            <a:pPr lvl="1"/>
            <a:r>
              <a:rPr lang="en-US" dirty="0"/>
              <a:t>Correspondence between Commissioner and CRHA is generally </a:t>
            </a:r>
            <a:r>
              <a:rPr lang="en-US" b="1" i="1" u="sng" dirty="0"/>
              <a:t>not</a:t>
            </a:r>
            <a:r>
              <a:rPr lang="en-US" dirty="0"/>
              <a:t> exempt from disclosure</a:t>
            </a:r>
          </a:p>
          <a:p>
            <a:pPr lvl="1"/>
            <a:endParaRPr lang="en-US" dirty="0"/>
          </a:p>
          <a:p>
            <a:pPr lvl="1"/>
            <a:r>
              <a:rPr lang="en-US" dirty="0"/>
              <a:t>E-mails and text messages are public records</a:t>
            </a:r>
          </a:p>
          <a:p>
            <a:pPr marL="457200" lvl="1" indent="0">
              <a:buNone/>
            </a:pPr>
            <a:endParaRPr lang="en-US" dirty="0"/>
          </a:p>
          <a:p>
            <a:pPr lvl="1"/>
            <a:r>
              <a:rPr lang="en-US" dirty="0"/>
              <a:t>Signed contracts, employment contracts must be available</a:t>
            </a:r>
          </a:p>
          <a:p>
            <a:pPr lvl="2"/>
            <a:r>
              <a:rPr lang="en-US" dirty="0"/>
              <a:t>Records relative to contract negotiations prior to award are exempt</a:t>
            </a:r>
          </a:p>
          <a:p>
            <a:pPr lvl="2"/>
            <a:endParaRPr lang="en-US" dirty="0"/>
          </a:p>
          <a:p>
            <a:pPr lvl="1"/>
            <a:r>
              <a:rPr lang="en-US" dirty="0"/>
              <a:t>CRHA may make reasonable charges for searching and for copies</a:t>
            </a:r>
          </a:p>
          <a:p>
            <a:pPr lvl="1"/>
            <a:endParaRPr lang="en-US" dirty="0"/>
          </a:p>
          <a:p>
            <a:pPr lvl="1"/>
            <a:endParaRPr lang="en-US" dirty="0"/>
          </a:p>
          <a:p>
            <a:pPr marL="0" indent="0" algn="ctr">
              <a:buNone/>
            </a:pPr>
            <a:endParaRPr lang="en-US" dirty="0"/>
          </a:p>
          <a:p>
            <a:pPr marL="457200" lvl="1" indent="0" algn="ctr">
              <a:buNone/>
            </a:pPr>
            <a:endParaRPr lang="en-US" dirty="0"/>
          </a:p>
          <a:p>
            <a:pPr marL="3657600" lvl="8" indent="0">
              <a:buNone/>
            </a:pPr>
            <a:endParaRPr lang="en-US" dirty="0"/>
          </a:p>
          <a:p>
            <a:endParaRPr lang="en-US" dirty="0"/>
          </a:p>
        </p:txBody>
      </p:sp>
      <p:sp>
        <p:nvSpPr>
          <p:cNvPr id="2" name="Slide Number Placeholder 1">
            <a:extLst>
              <a:ext uri="{FF2B5EF4-FFF2-40B4-BE49-F238E27FC236}">
                <a16:creationId xmlns:a16="http://schemas.microsoft.com/office/drawing/2014/main" id="{7C35A4DE-C47B-4EFE-AB53-41C2573432DF}"/>
              </a:ext>
            </a:extLst>
          </p:cNvPr>
          <p:cNvSpPr>
            <a:spLocks noGrp="1"/>
          </p:cNvSpPr>
          <p:nvPr>
            <p:ph type="sldNum" sz="quarter" idx="12"/>
          </p:nvPr>
        </p:nvSpPr>
        <p:spPr/>
        <p:txBody>
          <a:bodyPr/>
          <a:lstStyle/>
          <a:p>
            <a:fld id="{F31B8091-E523-42D9-BCCC-1B399905CEE2}" type="slidenum">
              <a:rPr lang="en-US" smtClean="0"/>
              <a:pPr/>
              <a:t>26</a:t>
            </a:fld>
            <a:endParaRPr lang="en-US" dirty="0"/>
          </a:p>
        </p:txBody>
      </p:sp>
    </p:spTree>
    <p:extLst>
      <p:ext uri="{BB962C8B-B14F-4D97-AF65-F5344CB8AC3E}">
        <p14:creationId xmlns:p14="http://schemas.microsoft.com/office/powerpoint/2010/main" val="12663822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role as a Commissioner</a:t>
            </a:r>
          </a:p>
        </p:txBody>
      </p:sp>
      <p:sp>
        <p:nvSpPr>
          <p:cNvPr id="3" name="Content Placeholder 2"/>
          <p:cNvSpPr>
            <a:spLocks noGrp="1"/>
          </p:cNvSpPr>
          <p:nvPr>
            <p:ph idx="1"/>
          </p:nvPr>
        </p:nvSpPr>
        <p:spPr>
          <a:xfrm>
            <a:off x="424992" y="1636336"/>
            <a:ext cx="8229600" cy="5009887"/>
          </a:xfrm>
        </p:spPr>
        <p:txBody>
          <a:bodyPr>
            <a:normAutofit/>
          </a:bodyPr>
          <a:lstStyle/>
          <a:p>
            <a:pPr marL="0" indent="0">
              <a:buNone/>
            </a:pPr>
            <a:r>
              <a:rPr lang="en-US" dirty="0"/>
              <a:t>Conflict of Interests Act </a:t>
            </a:r>
          </a:p>
          <a:p>
            <a:pPr marL="0" indent="0">
              <a:buNone/>
            </a:pPr>
            <a:endParaRPr lang="en-US" dirty="0"/>
          </a:p>
          <a:p>
            <a:r>
              <a:rPr lang="en-US" sz="2000" dirty="0"/>
              <a:t>Personal interest in a transaction</a:t>
            </a:r>
          </a:p>
          <a:p>
            <a:pPr lvl="1"/>
            <a:r>
              <a:rPr lang="en-US" dirty="0"/>
              <a:t>Ownership, or option for ownership, in a business (&gt;3%)</a:t>
            </a:r>
          </a:p>
          <a:p>
            <a:pPr lvl="1"/>
            <a:r>
              <a:rPr lang="en-US" dirty="0"/>
              <a:t>Income from property or business (&gt;$5,000 per year)</a:t>
            </a:r>
          </a:p>
          <a:p>
            <a:pPr lvl="1"/>
            <a:r>
              <a:rPr lang="en-US" dirty="0"/>
              <a:t>Salary or benefits (&gt;$5,000 per year)</a:t>
            </a:r>
          </a:p>
          <a:p>
            <a:pPr lvl="1"/>
            <a:r>
              <a:rPr lang="en-US" dirty="0"/>
              <a:t>Ownership of property (&gt;$5,000)</a:t>
            </a:r>
          </a:p>
          <a:p>
            <a:pPr lvl="1"/>
            <a:r>
              <a:rPr lang="en-US" dirty="0"/>
              <a:t>Personal liability on behalf of business (&gt;3% total value of business)</a:t>
            </a:r>
          </a:p>
          <a:p>
            <a:pPr lvl="1"/>
            <a:endParaRPr lang="en-US" dirty="0"/>
          </a:p>
          <a:p>
            <a:pPr lvl="0"/>
            <a:r>
              <a:rPr lang="en-US" sz="2000" dirty="0"/>
              <a:t>Extends to Commissioner </a:t>
            </a:r>
            <a:r>
              <a:rPr lang="en-US" sz="2000" i="1" dirty="0"/>
              <a:t>and</a:t>
            </a:r>
            <a:r>
              <a:rPr lang="en-US" sz="2000" dirty="0"/>
              <a:t> immediate family</a:t>
            </a:r>
          </a:p>
          <a:p>
            <a:endParaRPr lang="en-US" dirty="0"/>
          </a:p>
        </p:txBody>
      </p:sp>
      <p:sp>
        <p:nvSpPr>
          <p:cNvPr id="4" name="Slide Number Placeholder 3">
            <a:extLst>
              <a:ext uri="{FF2B5EF4-FFF2-40B4-BE49-F238E27FC236}">
                <a16:creationId xmlns:a16="http://schemas.microsoft.com/office/drawing/2014/main" id="{38F3D2AD-DB61-4703-9D2E-EB42DF91EDFB}"/>
              </a:ext>
            </a:extLst>
          </p:cNvPr>
          <p:cNvSpPr>
            <a:spLocks noGrp="1"/>
          </p:cNvSpPr>
          <p:nvPr>
            <p:ph type="sldNum" sz="quarter" idx="12"/>
          </p:nvPr>
        </p:nvSpPr>
        <p:spPr/>
        <p:txBody>
          <a:bodyPr/>
          <a:lstStyle/>
          <a:p>
            <a:fld id="{F31B8091-E523-42D9-BCCC-1B399905CEE2}" type="slidenum">
              <a:rPr lang="en-US" smtClean="0"/>
              <a:pPr/>
              <a:t>27</a:t>
            </a:fld>
            <a:endParaRPr lang="en-US" dirty="0"/>
          </a:p>
        </p:txBody>
      </p:sp>
    </p:spTree>
    <p:extLst>
      <p:ext uri="{BB962C8B-B14F-4D97-AF65-F5344CB8AC3E}">
        <p14:creationId xmlns:p14="http://schemas.microsoft.com/office/powerpoint/2010/main" val="1419708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t>Your role as a Commissioner</a:t>
            </a:r>
          </a:p>
        </p:txBody>
      </p:sp>
      <p:sp>
        <p:nvSpPr>
          <p:cNvPr id="8" name="Rectangle 7"/>
          <p:cNvSpPr/>
          <p:nvPr/>
        </p:nvSpPr>
        <p:spPr>
          <a:xfrm>
            <a:off x="685800" y="1524000"/>
            <a:ext cx="8077200" cy="3785652"/>
          </a:xfrm>
          <a:prstGeom prst="rect">
            <a:avLst/>
          </a:prstGeom>
        </p:spPr>
        <p:txBody>
          <a:bodyPr wrap="square">
            <a:spAutoFit/>
          </a:bodyPr>
          <a:lstStyle/>
          <a:p>
            <a:r>
              <a:rPr lang="en-US" sz="2400" dirty="0">
                <a:solidFill>
                  <a:schemeClr val="tx1">
                    <a:lumMod val="50000"/>
                    <a:lumOff val="50000"/>
                  </a:schemeClr>
                </a:solidFill>
                <a:latin typeface="+mj-lt"/>
              </a:rPr>
              <a:t>Conflict of Interests Act</a:t>
            </a:r>
          </a:p>
          <a:p>
            <a:endParaRPr lang="en-US" sz="2400" dirty="0">
              <a:solidFill>
                <a:schemeClr val="tx1">
                  <a:lumMod val="50000"/>
                  <a:lumOff val="50000"/>
                </a:schemeClr>
              </a:solidFill>
              <a:latin typeface="+mj-lt"/>
            </a:endParaRPr>
          </a:p>
          <a:p>
            <a:pPr marL="285750" indent="-285750">
              <a:buFont typeface="Arial" panose="020B0604020202020204" pitchFamily="34" charset="0"/>
              <a:buChar char="•"/>
            </a:pPr>
            <a:r>
              <a:rPr lang="en-US" sz="1600" dirty="0">
                <a:solidFill>
                  <a:schemeClr val="tx1">
                    <a:lumMod val="50000"/>
                    <a:lumOff val="50000"/>
                  </a:schemeClr>
                </a:solidFill>
                <a:latin typeface="+mj-lt"/>
              </a:rPr>
              <a:t>Disqualification </a:t>
            </a:r>
            <a:r>
              <a:rPr lang="en-US" sz="1600" i="1" dirty="0">
                <a:solidFill>
                  <a:schemeClr val="tx1">
                    <a:lumMod val="50000"/>
                    <a:lumOff val="50000"/>
                  </a:schemeClr>
                </a:solidFill>
                <a:latin typeface="+mj-lt"/>
              </a:rPr>
              <a:t>and</a:t>
            </a:r>
            <a:r>
              <a:rPr lang="en-US" sz="1600" dirty="0">
                <a:solidFill>
                  <a:schemeClr val="tx1">
                    <a:lumMod val="50000"/>
                    <a:lumOff val="50000"/>
                  </a:schemeClr>
                </a:solidFill>
                <a:latin typeface="+mj-lt"/>
              </a:rPr>
              <a:t> disclosure required where transaction applies to property or business in which Commissioner has a personal interest</a:t>
            </a:r>
          </a:p>
          <a:p>
            <a:pPr marL="742950" lvl="1" indent="-285750">
              <a:buFont typeface="Courier New" panose="02070309020205020404" pitchFamily="49" charset="0"/>
              <a:buChar char="o"/>
            </a:pPr>
            <a:r>
              <a:rPr lang="en-US" sz="1400" dirty="0">
                <a:solidFill>
                  <a:schemeClr val="tx1">
                    <a:lumMod val="50000"/>
                    <a:lumOff val="50000"/>
                  </a:schemeClr>
                </a:solidFill>
                <a:latin typeface="+mj-lt"/>
              </a:rPr>
              <a:t>Disclosure must be written</a:t>
            </a:r>
          </a:p>
          <a:p>
            <a:pPr marL="742950" lvl="1" indent="-285750">
              <a:buFont typeface="Courier New" panose="02070309020205020404" pitchFamily="49" charset="0"/>
              <a:buChar char="o"/>
            </a:pPr>
            <a:r>
              <a:rPr lang="en-US" sz="1400" dirty="0">
                <a:solidFill>
                  <a:schemeClr val="tx1">
                    <a:lumMod val="50000"/>
                    <a:lumOff val="50000"/>
                  </a:schemeClr>
                </a:solidFill>
                <a:latin typeface="+mj-lt"/>
              </a:rPr>
              <a:t>Disqualified Commissioner cannot:</a:t>
            </a:r>
          </a:p>
          <a:p>
            <a:pPr marL="1200150" lvl="2" indent="-285750">
              <a:buFont typeface="Wingdings" panose="05000000000000000000" pitchFamily="2" charset="2"/>
              <a:buChar char="Ø"/>
            </a:pPr>
            <a:r>
              <a:rPr lang="en-US" sz="1400" dirty="0">
                <a:solidFill>
                  <a:schemeClr val="tx1">
                    <a:lumMod val="50000"/>
                    <a:lumOff val="50000"/>
                  </a:schemeClr>
                </a:solidFill>
                <a:latin typeface="+mj-lt"/>
              </a:rPr>
              <a:t>Vote on transaction</a:t>
            </a:r>
          </a:p>
          <a:p>
            <a:pPr marL="1200150" lvl="2" indent="-285750">
              <a:buFont typeface="Wingdings" panose="05000000000000000000" pitchFamily="2" charset="2"/>
              <a:buChar char="Ø"/>
            </a:pPr>
            <a:r>
              <a:rPr lang="en-US" sz="1400" dirty="0">
                <a:solidFill>
                  <a:schemeClr val="tx1">
                    <a:lumMod val="50000"/>
                    <a:lumOff val="50000"/>
                  </a:schemeClr>
                </a:solidFill>
                <a:latin typeface="+mj-lt"/>
              </a:rPr>
              <a:t>Discuss transaction during, or outside of, meetings</a:t>
            </a:r>
          </a:p>
          <a:p>
            <a:pPr marL="1200150" lvl="2" indent="-285750">
              <a:buFont typeface="Wingdings" panose="05000000000000000000" pitchFamily="2" charset="2"/>
              <a:buChar char="Ø"/>
            </a:pPr>
            <a:r>
              <a:rPr lang="en-US" sz="1400" dirty="0">
                <a:solidFill>
                  <a:schemeClr val="tx1">
                    <a:lumMod val="50000"/>
                    <a:lumOff val="50000"/>
                  </a:schemeClr>
                </a:solidFill>
                <a:latin typeface="+mj-lt"/>
              </a:rPr>
              <a:t>Attend closed meetings related to transaction</a:t>
            </a:r>
          </a:p>
          <a:p>
            <a:pPr lvl="2"/>
            <a:endParaRPr lang="en-US" dirty="0">
              <a:solidFill>
                <a:schemeClr val="tx1">
                  <a:lumMod val="50000"/>
                  <a:lumOff val="50000"/>
                </a:schemeClr>
              </a:solidFill>
              <a:latin typeface="+mj-lt"/>
            </a:endParaRPr>
          </a:p>
          <a:p>
            <a:pPr marL="285750" indent="-285750">
              <a:buFont typeface="Arial" panose="020B0604020202020204" pitchFamily="34" charset="0"/>
              <a:buChar char="•"/>
            </a:pPr>
            <a:r>
              <a:rPr lang="en-US" sz="1600" dirty="0">
                <a:solidFill>
                  <a:schemeClr val="tx1">
                    <a:lumMod val="50000"/>
                    <a:lumOff val="50000"/>
                  </a:schemeClr>
                </a:solidFill>
                <a:latin typeface="+mj-lt"/>
              </a:rPr>
              <a:t>Disclosure (but not disqualification) required:</a:t>
            </a:r>
          </a:p>
          <a:p>
            <a:pPr marL="742950" lvl="1" indent="-285750">
              <a:buFont typeface="Courier New" panose="02070309020205020404" pitchFamily="49" charset="0"/>
              <a:buChar char="o"/>
            </a:pPr>
            <a:r>
              <a:rPr lang="en-US" sz="1400" dirty="0">
                <a:solidFill>
                  <a:schemeClr val="tx1">
                    <a:lumMod val="50000"/>
                    <a:lumOff val="50000"/>
                  </a:schemeClr>
                </a:solidFill>
                <a:latin typeface="+mj-lt"/>
              </a:rPr>
              <a:t>Personal interest arises from membership in a business or group of 3 or more</a:t>
            </a:r>
          </a:p>
          <a:p>
            <a:pPr marL="742950" lvl="1" indent="-285750">
              <a:buFont typeface="Courier New" panose="02070309020205020404" pitchFamily="49" charset="0"/>
              <a:buChar char="o"/>
            </a:pPr>
            <a:r>
              <a:rPr lang="en-US" sz="1400" dirty="0">
                <a:solidFill>
                  <a:schemeClr val="tx1">
                    <a:lumMod val="50000"/>
                    <a:lumOff val="50000"/>
                  </a:schemeClr>
                </a:solidFill>
                <a:latin typeface="+mj-lt"/>
              </a:rPr>
              <a:t>Personal interest arises through representation by Commissioner’s firm or business, but not Commissioner personally</a:t>
            </a:r>
          </a:p>
          <a:p>
            <a:pPr marL="742950" lvl="1" indent="-285750">
              <a:buFont typeface="Courier New" panose="02070309020205020404" pitchFamily="49" charset="0"/>
              <a:buChar char="o"/>
            </a:pPr>
            <a:r>
              <a:rPr lang="en-US" sz="1400" dirty="0">
                <a:solidFill>
                  <a:schemeClr val="tx1">
                    <a:lumMod val="50000"/>
                    <a:lumOff val="50000"/>
                  </a:schemeClr>
                </a:solidFill>
                <a:latin typeface="+mj-lt"/>
              </a:rPr>
              <a:t>Disclosure may be written or made orally and recorded in the minutes</a:t>
            </a:r>
          </a:p>
        </p:txBody>
      </p:sp>
      <p:sp>
        <p:nvSpPr>
          <p:cNvPr id="2" name="Slide Number Placeholder 1">
            <a:extLst>
              <a:ext uri="{FF2B5EF4-FFF2-40B4-BE49-F238E27FC236}">
                <a16:creationId xmlns:a16="http://schemas.microsoft.com/office/drawing/2014/main" id="{B5316521-491C-4D91-AA66-CC789C840635}"/>
              </a:ext>
            </a:extLst>
          </p:cNvPr>
          <p:cNvSpPr>
            <a:spLocks noGrp="1"/>
          </p:cNvSpPr>
          <p:nvPr>
            <p:ph type="sldNum" sz="quarter" idx="12"/>
          </p:nvPr>
        </p:nvSpPr>
        <p:spPr/>
        <p:txBody>
          <a:bodyPr/>
          <a:lstStyle/>
          <a:p>
            <a:fld id="{F31B8091-E523-42D9-BCCC-1B399905CEE2}" type="slidenum">
              <a:rPr lang="en-US" smtClean="0"/>
              <a:pPr/>
              <a:t>28</a:t>
            </a:fld>
            <a:endParaRPr lang="en-US" dirty="0"/>
          </a:p>
        </p:txBody>
      </p:sp>
      <p:sp>
        <p:nvSpPr>
          <p:cNvPr id="5" name="Content Placeholder 4">
            <a:extLst>
              <a:ext uri="{FF2B5EF4-FFF2-40B4-BE49-F238E27FC236}">
                <a16:creationId xmlns:a16="http://schemas.microsoft.com/office/drawing/2014/main" id="{5D91506E-C8B1-452A-870E-A706111C087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7013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p:txBody>
          <a:bodyPr>
            <a:normAutofit/>
          </a:bodyPr>
          <a:lstStyle/>
          <a:p>
            <a:endParaRPr lang="en-US" dirty="0"/>
          </a:p>
          <a:p>
            <a:r>
              <a:rPr lang="en-US" sz="2400" dirty="0">
                <a:latin typeface="+mj-lt"/>
              </a:rPr>
              <a:t>Conflict of Interests – </a:t>
            </a:r>
            <a:r>
              <a:rPr lang="en-US" sz="1600" dirty="0">
                <a:latin typeface="+mj-lt"/>
              </a:rPr>
              <a:t>Section 16 of the ACC (HUD-Form 53012)</a:t>
            </a:r>
          </a:p>
          <a:p>
            <a:endParaRPr lang="en-US" sz="2000" dirty="0">
              <a:latin typeface="+mj-lt"/>
            </a:endParaRPr>
          </a:p>
          <a:p>
            <a:pPr lvl="1"/>
            <a:r>
              <a:rPr lang="en-US" sz="1400" dirty="0"/>
              <a:t>CRHA must maintain written standards of conduct covering conflicts of interest and the performance of its Board Members and employees engaged in the administration and operation of projects covered by the Annual Contributions Contract (ACC)</a:t>
            </a:r>
          </a:p>
          <a:p>
            <a:pPr marL="457200" lvl="1" indent="0">
              <a:buNone/>
            </a:pPr>
            <a:endParaRPr lang="en-US" sz="1400" dirty="0"/>
          </a:p>
          <a:p>
            <a:pPr lvl="1"/>
            <a:r>
              <a:rPr lang="en-US" sz="1400" dirty="0"/>
              <a:t> CRHA may not enter into any contract with any present or former Commissioner or his/her immediate family during his/her tenure or for one year thereafter</a:t>
            </a:r>
          </a:p>
          <a:p>
            <a:pPr marL="457200" lvl="1" indent="0">
              <a:buNone/>
            </a:pPr>
            <a:endParaRPr lang="en-US" sz="1400" dirty="0"/>
          </a:p>
          <a:p>
            <a:pPr lvl="1"/>
            <a:r>
              <a:rPr lang="en-US" sz="1400" dirty="0"/>
              <a:t>Immediate family: spouse, mother, father, brother, sister, sister-in-law, brother-in-law or child (whether related as full blood relative or as a “half” or “step” relative</a:t>
            </a:r>
          </a:p>
          <a:p>
            <a:endParaRPr lang="en-US" dirty="0"/>
          </a:p>
          <a:p>
            <a:endParaRPr lang="en-US" dirty="0"/>
          </a:p>
          <a:p>
            <a:pPr lvl="1"/>
            <a:endParaRPr lang="en-US" dirty="0"/>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533D774E-4866-4EBE-97B9-D19FF4F1AA4C}"/>
              </a:ext>
            </a:extLst>
          </p:cNvPr>
          <p:cNvSpPr>
            <a:spLocks noGrp="1"/>
          </p:cNvSpPr>
          <p:nvPr>
            <p:ph type="sldNum" sz="quarter" idx="12"/>
          </p:nvPr>
        </p:nvSpPr>
        <p:spPr/>
        <p:txBody>
          <a:bodyPr/>
          <a:lstStyle/>
          <a:p>
            <a:fld id="{F31B8091-E523-42D9-BCCC-1B399905CEE2}" type="slidenum">
              <a:rPr lang="en-US" smtClean="0"/>
              <a:pPr/>
              <a:t>29</a:t>
            </a:fld>
            <a:endParaRPr lang="en-US" dirty="0"/>
          </a:p>
        </p:txBody>
      </p:sp>
    </p:spTree>
    <p:extLst>
      <p:ext uri="{BB962C8B-B14F-4D97-AF65-F5344CB8AC3E}">
        <p14:creationId xmlns:p14="http://schemas.microsoft.com/office/powerpoint/2010/main" val="2361015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is CRHA?</a:t>
            </a:r>
          </a:p>
        </p:txBody>
      </p:sp>
      <p:sp>
        <p:nvSpPr>
          <p:cNvPr id="7" name="Content Placeholder 6"/>
          <p:cNvSpPr>
            <a:spLocks noGrp="1"/>
          </p:cNvSpPr>
          <p:nvPr>
            <p:ph idx="1"/>
          </p:nvPr>
        </p:nvSpPr>
        <p:spPr/>
        <p:txBody>
          <a:bodyPr>
            <a:normAutofit/>
          </a:bodyPr>
          <a:lstStyle/>
          <a:p>
            <a:pPr lvl="2"/>
            <a:endParaRPr lang="en-US" dirty="0"/>
          </a:p>
          <a:p>
            <a:r>
              <a:rPr lang="en-US" dirty="0"/>
              <a:t>Public Housing Authority</a:t>
            </a:r>
          </a:p>
          <a:p>
            <a:pPr lvl="2"/>
            <a:endParaRPr lang="en-US" dirty="0"/>
          </a:p>
          <a:p>
            <a:pPr lvl="2"/>
            <a:r>
              <a:rPr lang="en-US" dirty="0"/>
              <a:t>Any state, county, municipal, or other governmental entity or public body, or agency or instrumentality thereof, that is authorized to engage or assist in the development or operation of low-income housing under the 1937 Act.</a:t>
            </a:r>
          </a:p>
          <a:p>
            <a:pPr lvl="2"/>
            <a:endParaRPr lang="en-US" dirty="0"/>
          </a:p>
          <a:p>
            <a:r>
              <a:rPr lang="en-US" dirty="0"/>
              <a:t>Virginia is one of only a few states that permit housing and redevelopment in same entity</a:t>
            </a:r>
          </a:p>
        </p:txBody>
      </p:sp>
      <p:sp>
        <p:nvSpPr>
          <p:cNvPr id="2" name="Slide Number Placeholder 1">
            <a:extLst>
              <a:ext uri="{FF2B5EF4-FFF2-40B4-BE49-F238E27FC236}">
                <a16:creationId xmlns:a16="http://schemas.microsoft.com/office/drawing/2014/main" id="{47D9AA78-2A00-41F7-AB09-AC0B1CA010C8}"/>
              </a:ext>
            </a:extLst>
          </p:cNvPr>
          <p:cNvSpPr>
            <a:spLocks noGrp="1"/>
          </p:cNvSpPr>
          <p:nvPr>
            <p:ph type="sldNum" sz="quarter" idx="12"/>
          </p:nvPr>
        </p:nvSpPr>
        <p:spPr/>
        <p:txBody>
          <a:bodyPr/>
          <a:lstStyle/>
          <a:p>
            <a:fld id="{F31B8091-E523-42D9-BCCC-1B399905CEE2}" type="slidenum">
              <a:rPr lang="en-US" smtClean="0"/>
              <a:pPr/>
              <a:t>3</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p:txBody>
          <a:bodyPr>
            <a:normAutofit/>
          </a:bodyPr>
          <a:lstStyle/>
          <a:p>
            <a:endParaRPr lang="en-US" dirty="0"/>
          </a:p>
          <a:p>
            <a:r>
              <a:rPr lang="en-US" sz="2400" dirty="0">
                <a:latin typeface="+mj-lt"/>
              </a:rPr>
              <a:t>Conflict of Interests – </a:t>
            </a:r>
            <a:r>
              <a:rPr lang="en-US" sz="1600" dirty="0"/>
              <a:t>HUD waiver (24 CFR § 576.404(b)(3))</a:t>
            </a:r>
          </a:p>
          <a:p>
            <a:endParaRPr lang="en-US" sz="2000" dirty="0">
              <a:latin typeface="+mj-lt"/>
            </a:endParaRPr>
          </a:p>
          <a:p>
            <a:pPr lvl="1"/>
            <a:r>
              <a:rPr lang="en-US" sz="1400" dirty="0"/>
              <a:t>HUD may grant an exception/waiver to conflicts of interest on a case-by-case basis</a:t>
            </a:r>
          </a:p>
          <a:p>
            <a:pPr marL="742950" lvl="1" indent="-285750">
              <a:buFont typeface="Wingdings" panose="05000000000000000000" pitchFamily="2" charset="2"/>
              <a:buChar char="§"/>
            </a:pPr>
            <a:endParaRPr lang="en-US" sz="1400" dirty="0"/>
          </a:p>
          <a:p>
            <a:pPr lvl="1"/>
            <a:r>
              <a:rPr lang="en-US" sz="1400" dirty="0"/>
              <a:t>Written request must be submitted and include the following:</a:t>
            </a:r>
          </a:p>
          <a:p>
            <a:pPr lvl="2" indent="-285750"/>
            <a:r>
              <a:rPr lang="en-US" sz="1400" dirty="0"/>
              <a:t>Documentation verifying nature of conflict, assurance there has been a disclosure of the conflict, and a description of how disclosure was made</a:t>
            </a:r>
          </a:p>
          <a:p>
            <a:pPr lvl="2" indent="-285750"/>
            <a:r>
              <a:rPr lang="en-US" sz="1400" dirty="0"/>
              <a:t>Opinion of PHA attorney that the requested exception does not violate state or local law</a:t>
            </a:r>
          </a:p>
          <a:p>
            <a:pPr lvl="1"/>
            <a:endParaRPr lang="en-US" sz="1400" dirty="0"/>
          </a:p>
          <a:p>
            <a:pPr lvl="1"/>
            <a:r>
              <a:rPr lang="en-US" sz="1400" dirty="0"/>
              <a:t>Waiver effective upon receipt of written approval from HUD</a:t>
            </a:r>
          </a:p>
          <a:p>
            <a:endParaRPr lang="en-US" dirty="0"/>
          </a:p>
          <a:p>
            <a:endParaRPr lang="en-US" dirty="0"/>
          </a:p>
          <a:p>
            <a:pPr lvl="1"/>
            <a:endParaRPr lang="en-US" dirty="0"/>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D52968DD-281F-4425-995C-FBD8D5F9E2AF}"/>
              </a:ext>
            </a:extLst>
          </p:cNvPr>
          <p:cNvSpPr>
            <a:spLocks noGrp="1"/>
          </p:cNvSpPr>
          <p:nvPr>
            <p:ph type="sldNum" sz="quarter" idx="12"/>
          </p:nvPr>
        </p:nvSpPr>
        <p:spPr/>
        <p:txBody>
          <a:bodyPr/>
          <a:lstStyle/>
          <a:p>
            <a:fld id="{F31B8091-E523-42D9-BCCC-1B399905CEE2}" type="slidenum">
              <a:rPr lang="en-US" smtClean="0"/>
              <a:pPr/>
              <a:t>30</a:t>
            </a:fld>
            <a:endParaRPr lang="en-US" dirty="0"/>
          </a:p>
        </p:txBody>
      </p:sp>
    </p:spTree>
    <p:extLst>
      <p:ext uri="{BB962C8B-B14F-4D97-AF65-F5344CB8AC3E}">
        <p14:creationId xmlns:p14="http://schemas.microsoft.com/office/powerpoint/2010/main" val="3429059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Your role as a Commissioner</a:t>
            </a:r>
          </a:p>
        </p:txBody>
      </p:sp>
      <p:sp>
        <p:nvSpPr>
          <p:cNvPr id="7" name="Content Placeholder 6"/>
          <p:cNvSpPr>
            <a:spLocks noGrp="1"/>
          </p:cNvSpPr>
          <p:nvPr>
            <p:ph idx="1"/>
          </p:nvPr>
        </p:nvSpPr>
        <p:spPr/>
        <p:txBody>
          <a:bodyPr>
            <a:normAutofit/>
          </a:bodyPr>
          <a:lstStyle/>
          <a:p>
            <a:r>
              <a:rPr lang="en-US" dirty="0"/>
              <a:t>Other statutes</a:t>
            </a:r>
          </a:p>
          <a:p>
            <a:pPr lvl="1"/>
            <a:endParaRPr lang="en-US" dirty="0"/>
          </a:p>
          <a:p>
            <a:pPr lvl="1"/>
            <a:endParaRPr lang="en-US" dirty="0"/>
          </a:p>
          <a:p>
            <a:pPr lvl="1"/>
            <a:r>
              <a:rPr lang="en-US" sz="2000" dirty="0"/>
              <a:t>Government Data Collection and Dissemination Practices Act</a:t>
            </a:r>
          </a:p>
          <a:p>
            <a:pPr lvl="3"/>
            <a:r>
              <a:rPr lang="en-US" dirty="0"/>
              <a:t>Protects personal information</a:t>
            </a:r>
          </a:p>
          <a:p>
            <a:pPr lvl="1"/>
            <a:endParaRPr lang="en-US" sz="2000" dirty="0"/>
          </a:p>
          <a:p>
            <a:pPr lvl="1"/>
            <a:r>
              <a:rPr lang="en-US" sz="2000" dirty="0"/>
              <a:t>Public Procurement Acts (state and federal)</a:t>
            </a:r>
          </a:p>
          <a:p>
            <a:endParaRPr lang="en-US" dirty="0"/>
          </a:p>
          <a:p>
            <a:endParaRPr lang="en-US" dirty="0"/>
          </a:p>
          <a:p>
            <a:endParaRPr lang="en-US" dirty="0"/>
          </a:p>
          <a:p>
            <a:pPr lvl="1"/>
            <a:endParaRPr lang="en-US" dirty="0"/>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8ECF5F13-2550-40C0-9CEB-81185196A77F}"/>
              </a:ext>
            </a:extLst>
          </p:cNvPr>
          <p:cNvSpPr>
            <a:spLocks noGrp="1"/>
          </p:cNvSpPr>
          <p:nvPr>
            <p:ph type="sldNum" sz="quarter" idx="12"/>
          </p:nvPr>
        </p:nvSpPr>
        <p:spPr/>
        <p:txBody>
          <a:bodyPr/>
          <a:lstStyle/>
          <a:p>
            <a:fld id="{F31B8091-E523-42D9-BCCC-1B399905CEE2}" type="slidenum">
              <a:rPr lang="en-US" smtClean="0"/>
              <a:pPr/>
              <a:t>31</a:t>
            </a:fld>
            <a:endParaRPr lang="en-US" dirty="0"/>
          </a:p>
        </p:txBody>
      </p:sp>
    </p:spTree>
    <p:extLst>
      <p:ext uri="{BB962C8B-B14F-4D97-AF65-F5344CB8AC3E}">
        <p14:creationId xmlns:p14="http://schemas.microsoft.com/office/powerpoint/2010/main" val="34821691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Summary</a:t>
            </a:r>
          </a:p>
        </p:txBody>
      </p:sp>
      <p:sp>
        <p:nvSpPr>
          <p:cNvPr id="7" name="Content Placeholder 6"/>
          <p:cNvSpPr>
            <a:spLocks noGrp="1"/>
          </p:cNvSpPr>
          <p:nvPr>
            <p:ph idx="1"/>
          </p:nvPr>
        </p:nvSpPr>
        <p:spPr/>
        <p:txBody>
          <a:bodyPr>
            <a:normAutofit/>
          </a:bodyPr>
          <a:lstStyle/>
          <a:p>
            <a:pPr lvl="3"/>
            <a:endParaRPr lang="en-US" dirty="0"/>
          </a:p>
          <a:p>
            <a:endParaRPr lang="en-US" dirty="0"/>
          </a:p>
          <a:p>
            <a:r>
              <a:rPr lang="en-US" dirty="0"/>
              <a:t>CRHA is a complicated organization with unique powers</a:t>
            </a:r>
          </a:p>
          <a:p>
            <a:endParaRPr lang="en-US" dirty="0"/>
          </a:p>
          <a:p>
            <a:r>
              <a:rPr lang="en-US" dirty="0"/>
              <a:t>Commissioners play a critical role in the CRHA legal framework</a:t>
            </a:r>
          </a:p>
          <a:p>
            <a:pPr lvl="1"/>
            <a:endParaRPr lang="en-US" dirty="0"/>
          </a:p>
          <a:p>
            <a:pPr lvl="1"/>
            <a:endParaRPr lang="en-US" dirty="0"/>
          </a:p>
          <a:p>
            <a:pPr lvl="1"/>
            <a:endParaRPr lang="en-US" dirty="0"/>
          </a:p>
          <a:p>
            <a:endParaRPr lang="en-US" dirty="0"/>
          </a:p>
          <a:p>
            <a:endParaRPr lang="en-US" dirty="0"/>
          </a:p>
          <a:p>
            <a:endParaRPr lang="en-US" dirty="0"/>
          </a:p>
          <a:p>
            <a:pPr lvl="1"/>
            <a:endParaRPr lang="en-US" dirty="0"/>
          </a:p>
          <a:p>
            <a:pPr lvl="1"/>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07F020C7-6FF7-4E97-86D7-EC80D38D3A24}"/>
              </a:ext>
            </a:extLst>
          </p:cNvPr>
          <p:cNvSpPr>
            <a:spLocks noGrp="1"/>
          </p:cNvSpPr>
          <p:nvPr>
            <p:ph type="sldNum" sz="quarter" idx="12"/>
          </p:nvPr>
        </p:nvSpPr>
        <p:spPr/>
        <p:txBody>
          <a:bodyPr/>
          <a:lstStyle/>
          <a:p>
            <a:fld id="{F31B8091-E523-42D9-BCCC-1B399905CEE2}" type="slidenum">
              <a:rPr lang="en-US" smtClean="0"/>
              <a:pPr/>
              <a:t>32</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BA4AB93-2242-401B-92B6-430A9408A9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9544" y="1219200"/>
            <a:ext cx="2724912" cy="1283208"/>
          </a:xfrm>
          <a:prstGeom prst="rect">
            <a:avLst/>
          </a:prstGeom>
        </p:spPr>
      </p:pic>
      <p:sp>
        <p:nvSpPr>
          <p:cNvPr id="5" name="TextBox 4">
            <a:extLst>
              <a:ext uri="{FF2B5EF4-FFF2-40B4-BE49-F238E27FC236}">
                <a16:creationId xmlns:a16="http://schemas.microsoft.com/office/drawing/2014/main" id="{8630F236-3AA3-4936-8A6B-6A4AE77B5203}"/>
              </a:ext>
            </a:extLst>
          </p:cNvPr>
          <p:cNvSpPr txBox="1"/>
          <p:nvPr/>
        </p:nvSpPr>
        <p:spPr>
          <a:xfrm>
            <a:off x="2286000" y="2969691"/>
            <a:ext cx="4572000" cy="923330"/>
          </a:xfrm>
          <a:prstGeom prst="rect">
            <a:avLst/>
          </a:prstGeom>
          <a:noFill/>
        </p:spPr>
        <p:txBody>
          <a:bodyPr wrap="square">
            <a:spAutoFit/>
          </a:bodyPr>
          <a:lstStyle/>
          <a:p>
            <a:pPr algn="ctr"/>
            <a:r>
              <a:rPr lang="en-US" dirty="0">
                <a:solidFill>
                  <a:schemeClr val="tx2"/>
                </a:solidFill>
                <a:cs typeface="Times New Roman" pitchFamily="18" charset="0"/>
              </a:rPr>
              <a:t>101 West Main Street, Suite 440</a:t>
            </a:r>
          </a:p>
          <a:p>
            <a:pPr algn="ctr"/>
            <a:r>
              <a:rPr lang="en-US" dirty="0">
                <a:solidFill>
                  <a:schemeClr val="tx2"/>
                </a:solidFill>
                <a:cs typeface="Times New Roman" pitchFamily="18" charset="0"/>
              </a:rPr>
              <a:t>Norfolk, Virginia  23510</a:t>
            </a:r>
          </a:p>
          <a:p>
            <a:pPr algn="ctr"/>
            <a:r>
              <a:rPr lang="en-US" dirty="0">
                <a:solidFill>
                  <a:schemeClr val="tx2"/>
                </a:solidFill>
                <a:cs typeface="Times New Roman" pitchFamily="18" charset="0"/>
              </a:rPr>
              <a:t>(o) 757-447-3439 (direct) 757-612-4314</a:t>
            </a:r>
          </a:p>
        </p:txBody>
      </p:sp>
      <p:sp>
        <p:nvSpPr>
          <p:cNvPr id="6" name="Slide Number Placeholder 5">
            <a:extLst>
              <a:ext uri="{FF2B5EF4-FFF2-40B4-BE49-F238E27FC236}">
                <a16:creationId xmlns:a16="http://schemas.microsoft.com/office/drawing/2014/main" id="{78B1CCCB-97CA-4220-9FE6-45251C54D88C}"/>
              </a:ext>
            </a:extLst>
          </p:cNvPr>
          <p:cNvSpPr>
            <a:spLocks noGrp="1"/>
          </p:cNvSpPr>
          <p:nvPr>
            <p:ph type="sldNum" sz="quarter" idx="12"/>
          </p:nvPr>
        </p:nvSpPr>
        <p:spPr/>
        <p:txBody>
          <a:bodyPr/>
          <a:lstStyle/>
          <a:p>
            <a:fld id="{F31B8091-E523-42D9-BCCC-1B399905CEE2}" type="slidenum">
              <a:rPr lang="en-US" smtClean="0"/>
              <a:pPr/>
              <a:t>33</a:t>
            </a:fld>
            <a:endParaRPr lang="en-US" dirty="0"/>
          </a:p>
        </p:txBody>
      </p:sp>
    </p:spTree>
    <p:extLst>
      <p:ext uri="{BB962C8B-B14F-4D97-AF65-F5344CB8AC3E}">
        <p14:creationId xmlns:p14="http://schemas.microsoft.com/office/powerpoint/2010/main" val="3844747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is CRHA?</a:t>
            </a:r>
          </a:p>
        </p:txBody>
      </p:sp>
      <p:sp>
        <p:nvSpPr>
          <p:cNvPr id="7" name="Content Placeholder 6"/>
          <p:cNvSpPr>
            <a:spLocks noGrp="1"/>
          </p:cNvSpPr>
          <p:nvPr>
            <p:ph idx="1"/>
          </p:nvPr>
        </p:nvSpPr>
        <p:spPr/>
        <p:txBody>
          <a:bodyPr>
            <a:normAutofit/>
          </a:bodyPr>
          <a:lstStyle/>
          <a:p>
            <a:r>
              <a:rPr lang="en-US" dirty="0"/>
              <a:t>Creature of statute</a:t>
            </a:r>
          </a:p>
          <a:p>
            <a:pPr marL="914400" lvl="2" indent="0">
              <a:buNone/>
            </a:pPr>
            <a:endParaRPr lang="en-US" dirty="0"/>
          </a:p>
          <a:p>
            <a:pPr lvl="1"/>
            <a:r>
              <a:rPr lang="en-US" sz="2000" b="1" dirty="0"/>
              <a:t>1937</a:t>
            </a:r>
            <a:r>
              <a:rPr lang="en-US" sz="2000" dirty="0"/>
              <a:t> - Authorized at the federal level</a:t>
            </a:r>
          </a:p>
          <a:p>
            <a:pPr lvl="3"/>
            <a:r>
              <a:rPr lang="en-US" sz="2000" dirty="0"/>
              <a:t>Federal Housing Act</a:t>
            </a:r>
          </a:p>
          <a:p>
            <a:pPr lvl="3"/>
            <a:endParaRPr lang="en-US" sz="2000" dirty="0"/>
          </a:p>
          <a:p>
            <a:pPr lvl="1"/>
            <a:r>
              <a:rPr lang="en-US" sz="2000" b="1" dirty="0"/>
              <a:t>1938</a:t>
            </a:r>
            <a:r>
              <a:rPr lang="en-US" sz="2000" dirty="0"/>
              <a:t> - Created at the state level</a:t>
            </a:r>
          </a:p>
          <a:p>
            <a:pPr lvl="3"/>
            <a:r>
              <a:rPr lang="en-US" sz="2000" dirty="0"/>
              <a:t>Title 36 of Virginia Code</a:t>
            </a:r>
          </a:p>
          <a:p>
            <a:pPr lvl="3"/>
            <a:endParaRPr lang="en-US" sz="2000" dirty="0"/>
          </a:p>
          <a:p>
            <a:pPr lvl="1"/>
            <a:r>
              <a:rPr lang="en-US" sz="2000" b="1" dirty="0"/>
              <a:t>1954</a:t>
            </a:r>
            <a:r>
              <a:rPr lang="en-US" sz="2000" dirty="0"/>
              <a:t> - Activated at the local level</a:t>
            </a:r>
          </a:p>
          <a:p>
            <a:pPr lvl="3"/>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EFB6B8DD-0AAA-4A92-A7A7-A3AAB05CCEC9}"/>
              </a:ext>
            </a:extLst>
          </p:cNvPr>
          <p:cNvSpPr>
            <a:spLocks noGrp="1"/>
          </p:cNvSpPr>
          <p:nvPr>
            <p:ph type="sldNum" sz="quarter" idx="12"/>
          </p:nvPr>
        </p:nvSpPr>
        <p:spPr/>
        <p:txBody>
          <a:bodyPr/>
          <a:lstStyle/>
          <a:p>
            <a:fld id="{F31B8091-E523-42D9-BCCC-1B399905CEE2}" type="slidenum">
              <a:rPr lang="en-US" smtClean="0"/>
              <a:pPr/>
              <a:t>4</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CRHA Communities</a:t>
            </a:r>
          </a:p>
        </p:txBody>
      </p:sp>
      <p:sp>
        <p:nvSpPr>
          <p:cNvPr id="7" name="Content Placeholder 6"/>
          <p:cNvSpPr>
            <a:spLocks noGrp="1"/>
          </p:cNvSpPr>
          <p:nvPr>
            <p:ph idx="1"/>
          </p:nvPr>
        </p:nvSpPr>
        <p:spPr/>
        <p:txBody>
          <a:bodyPr>
            <a:normAutofit/>
          </a:bodyPr>
          <a:lstStyle/>
          <a:p>
            <a:pPr marL="0" indent="0">
              <a:buNone/>
            </a:pPr>
            <a:endParaRPr lang="en-US" dirty="0"/>
          </a:p>
          <a:p>
            <a:r>
              <a:rPr lang="en-US" dirty="0"/>
              <a:t>Low-Income Public Housing (LIPH) Communities</a:t>
            </a:r>
          </a:p>
          <a:p>
            <a:pPr lvl="1"/>
            <a:r>
              <a:rPr lang="en-US" dirty="0" err="1"/>
              <a:t>Westhaven</a:t>
            </a:r>
            <a:r>
              <a:rPr lang="en-US" dirty="0"/>
              <a:t> (126 units) – constructed 1964</a:t>
            </a:r>
          </a:p>
          <a:p>
            <a:pPr lvl="1"/>
            <a:r>
              <a:rPr lang="en-US" dirty="0"/>
              <a:t>Crescent Halls (105 units) – constructed 1976</a:t>
            </a:r>
          </a:p>
          <a:p>
            <a:pPr lvl="1"/>
            <a:r>
              <a:rPr lang="en-US" dirty="0"/>
              <a:t>South First Street (58 units) – constructed 1981</a:t>
            </a:r>
          </a:p>
          <a:p>
            <a:pPr lvl="1"/>
            <a:r>
              <a:rPr lang="en-US" dirty="0"/>
              <a:t>Sixth Street (25 units) – constructed 1980</a:t>
            </a:r>
          </a:p>
          <a:p>
            <a:pPr lvl="1"/>
            <a:r>
              <a:rPr lang="en-US" dirty="0"/>
              <a:t>Michie Drive (23 units) – constructed 1980</a:t>
            </a:r>
          </a:p>
          <a:p>
            <a:pPr lvl="1"/>
            <a:r>
              <a:rPr lang="en-US" dirty="0"/>
              <a:t>Madison Avenue (18 units) – constructed 1980</a:t>
            </a:r>
          </a:p>
          <a:p>
            <a:pPr lvl="1"/>
            <a:r>
              <a:rPr lang="en-US" dirty="0"/>
              <a:t>Riverside Drive (16 units) – constructed 1980</a:t>
            </a:r>
          </a:p>
          <a:p>
            <a:pPr lvl="1"/>
            <a:r>
              <a:rPr lang="en-US" dirty="0"/>
              <a:t>In addition, 5 single family homes operated as LIPH units</a:t>
            </a:r>
          </a:p>
          <a:p>
            <a:pPr marL="457200" lvl="1" indent="0">
              <a:buNone/>
            </a:pPr>
            <a:endParaRPr lang="en-US" dirty="0"/>
          </a:p>
          <a:p>
            <a:pPr marL="457200" lvl="1" indent="0">
              <a:buNone/>
            </a:pPr>
            <a:endParaRPr lang="en-US" dirty="0"/>
          </a:p>
          <a:p>
            <a:pPr lvl="3"/>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E35736E5-16F8-45B6-95E9-EACF2152BE7C}"/>
              </a:ext>
            </a:extLst>
          </p:cNvPr>
          <p:cNvSpPr>
            <a:spLocks noGrp="1"/>
          </p:cNvSpPr>
          <p:nvPr>
            <p:ph type="sldNum" sz="quarter" idx="12"/>
          </p:nvPr>
        </p:nvSpPr>
        <p:spPr/>
        <p:txBody>
          <a:bodyPr/>
          <a:lstStyle/>
          <a:p>
            <a:fld id="{F31B8091-E523-42D9-BCCC-1B399905CEE2}" type="slidenum">
              <a:rPr lang="en-US" smtClean="0"/>
              <a:pPr/>
              <a:t>5</a:t>
            </a:fld>
            <a:endParaRPr lang="en-US" dirty="0"/>
          </a:p>
        </p:txBody>
      </p:sp>
    </p:spTree>
    <p:extLst>
      <p:ext uri="{BB962C8B-B14F-4D97-AF65-F5344CB8AC3E}">
        <p14:creationId xmlns:p14="http://schemas.microsoft.com/office/powerpoint/2010/main" val="294352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CRHA Communities</a:t>
            </a:r>
          </a:p>
        </p:txBody>
      </p:sp>
      <p:sp>
        <p:nvSpPr>
          <p:cNvPr id="7" name="Content Placeholder 6"/>
          <p:cNvSpPr>
            <a:spLocks noGrp="1"/>
          </p:cNvSpPr>
          <p:nvPr>
            <p:ph idx="1"/>
          </p:nvPr>
        </p:nvSpPr>
        <p:spPr/>
        <p:txBody>
          <a:bodyPr>
            <a:normAutofit/>
          </a:bodyPr>
          <a:lstStyle/>
          <a:p>
            <a:pPr marL="0" indent="0">
              <a:buNone/>
            </a:pPr>
            <a:endParaRPr lang="en-US" dirty="0"/>
          </a:p>
          <a:p>
            <a:r>
              <a:rPr lang="en-US" dirty="0"/>
              <a:t>Housing Choice Vouchers (HCV)</a:t>
            </a:r>
          </a:p>
          <a:p>
            <a:pPr lvl="1"/>
            <a:r>
              <a:rPr lang="en-US" dirty="0"/>
              <a:t>Currently leased vouchers include:</a:t>
            </a:r>
          </a:p>
          <a:p>
            <a:pPr lvl="2"/>
            <a:r>
              <a:rPr lang="en-US" dirty="0"/>
              <a:t>344 Tenant Based HCVs, 20 Project Based Vouchers (PBVs), 13 Tenant Protection Vouchers (TPVs), and 4 Veteran Affairs Supportive Housing Vouchers (VASH)</a:t>
            </a:r>
          </a:p>
          <a:p>
            <a:pPr lvl="1"/>
            <a:r>
              <a:rPr lang="en-US" dirty="0"/>
              <a:t>Waitlist exhausted as of September 9, 2020.  Wait List opening date will be issued in near future. </a:t>
            </a:r>
          </a:p>
          <a:p>
            <a:r>
              <a:rPr lang="en-US" dirty="0"/>
              <a:t>Current Redevelopment Projects</a:t>
            </a:r>
          </a:p>
          <a:p>
            <a:pPr lvl="1"/>
            <a:r>
              <a:rPr lang="en-US" dirty="0"/>
              <a:t>South First Street (Phase I) – 63 units, new construction</a:t>
            </a:r>
          </a:p>
          <a:p>
            <a:pPr lvl="1"/>
            <a:r>
              <a:rPr lang="en-US" dirty="0"/>
              <a:t>Crescent Halls – 105 units, renovation</a:t>
            </a:r>
          </a:p>
          <a:p>
            <a:pPr marL="457200" lvl="1" indent="0">
              <a:buNone/>
            </a:pPr>
            <a:endParaRPr lang="en-US" dirty="0"/>
          </a:p>
          <a:p>
            <a:pPr lvl="3"/>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770703C5-32A4-4C74-98AA-E438B77C8FE8}"/>
              </a:ext>
            </a:extLst>
          </p:cNvPr>
          <p:cNvSpPr>
            <a:spLocks noGrp="1"/>
          </p:cNvSpPr>
          <p:nvPr>
            <p:ph type="sldNum" sz="quarter" idx="12"/>
          </p:nvPr>
        </p:nvSpPr>
        <p:spPr/>
        <p:txBody>
          <a:bodyPr/>
          <a:lstStyle/>
          <a:p>
            <a:fld id="{F31B8091-E523-42D9-BCCC-1B399905CEE2}" type="slidenum">
              <a:rPr lang="en-US" smtClean="0"/>
              <a:pPr/>
              <a:t>6</a:t>
            </a:fld>
            <a:endParaRPr lang="en-US" dirty="0"/>
          </a:p>
        </p:txBody>
      </p:sp>
    </p:spTree>
    <p:extLst>
      <p:ext uri="{BB962C8B-B14F-4D97-AF65-F5344CB8AC3E}">
        <p14:creationId xmlns:p14="http://schemas.microsoft.com/office/powerpoint/2010/main" val="2276791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a:xfrm>
            <a:off x="630604" y="1807214"/>
            <a:ext cx="8229600" cy="4525963"/>
          </a:xfrm>
        </p:spPr>
        <p:txBody>
          <a:bodyPr>
            <a:normAutofit/>
          </a:bodyPr>
          <a:lstStyle/>
          <a:p>
            <a:pPr lvl="5"/>
            <a:endParaRPr lang="en-US" dirty="0"/>
          </a:p>
          <a:p>
            <a:r>
              <a:rPr lang="en-US" dirty="0"/>
              <a:t>State and federal statutes enumerate powers</a:t>
            </a:r>
          </a:p>
          <a:p>
            <a:endParaRPr lang="en-US" dirty="0"/>
          </a:p>
          <a:p>
            <a:r>
              <a:rPr lang="en-US" dirty="0"/>
              <a:t>General layers of authorized activity</a:t>
            </a:r>
          </a:p>
          <a:p>
            <a:pPr lvl="2"/>
            <a:endParaRPr lang="en-US" dirty="0"/>
          </a:p>
          <a:p>
            <a:pPr lvl="1"/>
            <a:r>
              <a:rPr lang="en-US" dirty="0"/>
              <a:t>Housing projects (1938)</a:t>
            </a:r>
          </a:p>
          <a:p>
            <a:pPr lvl="1"/>
            <a:endParaRPr lang="en-US" dirty="0"/>
          </a:p>
          <a:p>
            <a:pPr lvl="1"/>
            <a:r>
              <a:rPr lang="en-US" dirty="0"/>
              <a:t>Redevelopment projects (1946)</a:t>
            </a:r>
          </a:p>
          <a:p>
            <a:pPr lvl="1"/>
            <a:endParaRPr lang="en-US" dirty="0"/>
          </a:p>
          <a:p>
            <a:pPr lvl="1"/>
            <a:r>
              <a:rPr lang="en-US" dirty="0"/>
              <a:t>Conservation projects (1964)</a:t>
            </a:r>
          </a:p>
          <a:p>
            <a:pPr lvl="2"/>
            <a:endParaRPr lang="en-US" dirty="0"/>
          </a:p>
          <a:p>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3C0CB18F-C052-4E90-8E2F-44AF7088C549}"/>
              </a:ext>
            </a:extLst>
          </p:cNvPr>
          <p:cNvSpPr>
            <a:spLocks noGrp="1"/>
          </p:cNvSpPr>
          <p:nvPr>
            <p:ph type="sldNum" sz="quarter" idx="12"/>
          </p:nvPr>
        </p:nvSpPr>
        <p:spPr/>
        <p:txBody>
          <a:bodyPr/>
          <a:lstStyle/>
          <a:p>
            <a:fld id="{F31B8091-E523-42D9-BCCC-1B399905CEE2}" type="slidenum">
              <a:rPr lang="en-US" smtClean="0"/>
              <a:pPr/>
              <a:t>7</a:t>
            </a:fld>
            <a:endParaRPr lang="en-US" dirty="0"/>
          </a:p>
        </p:txBody>
      </p:sp>
    </p:spTree>
    <p:extLst>
      <p:ext uri="{BB962C8B-B14F-4D97-AF65-F5344CB8AC3E}">
        <p14:creationId xmlns:p14="http://schemas.microsoft.com/office/powerpoint/2010/main" val="3394152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p:txBody>
          <a:bodyPr>
            <a:normAutofit/>
          </a:bodyPr>
          <a:lstStyle/>
          <a:p>
            <a:pPr lvl="5"/>
            <a:endParaRPr lang="en-US" dirty="0"/>
          </a:p>
          <a:p>
            <a:pPr lvl="2"/>
            <a:endParaRPr lang="en-US" dirty="0"/>
          </a:p>
          <a:p>
            <a:pPr marL="914400" lvl="2" indent="0">
              <a:buNone/>
            </a:pPr>
            <a:endParaRPr lang="en-US" dirty="0"/>
          </a:p>
          <a:p>
            <a:pPr marL="0" indent="0">
              <a:buNone/>
            </a:pPr>
            <a:r>
              <a:rPr lang="en-US" i="1" dirty="0"/>
              <a:t>Housing Projects</a:t>
            </a:r>
            <a:r>
              <a:rPr lang="en-US" dirty="0"/>
              <a:t>: any work or undertakings</a:t>
            </a:r>
          </a:p>
          <a:p>
            <a:pPr marL="457200" indent="-400050">
              <a:buAutoNum type="romanLcParenBoth"/>
            </a:pPr>
            <a:r>
              <a:rPr lang="en-US" sz="2000" dirty="0"/>
              <a:t>to demolish, clear or remove buildings from any slum area,</a:t>
            </a:r>
          </a:p>
          <a:p>
            <a:pPr marL="457200" indent="-400050">
              <a:buAutoNum type="romanLcParenBoth"/>
            </a:pPr>
            <a:r>
              <a:rPr lang="en-US" sz="2000" dirty="0"/>
              <a:t>to provide decent, safe and sanitary urban or rural living accommodations for persons of low and moderate income, or</a:t>
            </a:r>
          </a:p>
          <a:p>
            <a:pPr marL="457200" indent="-400050">
              <a:buAutoNum type="romanLcParenBoth"/>
            </a:pPr>
            <a:r>
              <a:rPr lang="en-US" sz="2000" dirty="0"/>
              <a:t>to accomplish a combination of the foregoing.</a:t>
            </a:r>
          </a:p>
          <a:p>
            <a:pPr marL="457200" lvl="1" indent="0">
              <a:buNone/>
            </a:pPr>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5EF49D85-50BA-44D4-9961-FD0E67D6931D}"/>
              </a:ext>
            </a:extLst>
          </p:cNvPr>
          <p:cNvSpPr>
            <a:spLocks noGrp="1"/>
          </p:cNvSpPr>
          <p:nvPr>
            <p:ph type="sldNum" sz="quarter" idx="12"/>
          </p:nvPr>
        </p:nvSpPr>
        <p:spPr/>
        <p:txBody>
          <a:bodyPr/>
          <a:lstStyle/>
          <a:p>
            <a:fld id="{F31B8091-E523-42D9-BCCC-1B399905CEE2}" type="slidenum">
              <a:rPr lang="en-US" smtClean="0"/>
              <a:pPr/>
              <a:t>8</a:t>
            </a:fld>
            <a:endParaRPr lang="en-US" dirty="0"/>
          </a:p>
        </p:txBody>
      </p:sp>
    </p:spTree>
    <p:extLst>
      <p:ext uri="{BB962C8B-B14F-4D97-AF65-F5344CB8AC3E}">
        <p14:creationId xmlns:p14="http://schemas.microsoft.com/office/powerpoint/2010/main" val="3084172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can CRHA do?</a:t>
            </a:r>
          </a:p>
        </p:txBody>
      </p:sp>
      <p:sp>
        <p:nvSpPr>
          <p:cNvPr id="7" name="Content Placeholder 6"/>
          <p:cNvSpPr>
            <a:spLocks noGrp="1"/>
          </p:cNvSpPr>
          <p:nvPr>
            <p:ph idx="1"/>
          </p:nvPr>
        </p:nvSpPr>
        <p:spPr>
          <a:xfrm>
            <a:off x="452437" y="1595437"/>
            <a:ext cx="8229600" cy="4525963"/>
          </a:xfrm>
        </p:spPr>
        <p:txBody>
          <a:bodyPr>
            <a:normAutofit/>
          </a:bodyPr>
          <a:lstStyle/>
          <a:p>
            <a:pPr lvl="5"/>
            <a:endParaRPr lang="en-US" dirty="0"/>
          </a:p>
          <a:p>
            <a:pPr lvl="2"/>
            <a:endParaRPr lang="en-US" dirty="0"/>
          </a:p>
          <a:p>
            <a:pPr marL="914400" lvl="2" indent="0">
              <a:buNone/>
            </a:pPr>
            <a:endParaRPr lang="en-US" dirty="0"/>
          </a:p>
          <a:p>
            <a:pPr marL="0" indent="0">
              <a:buNone/>
            </a:pPr>
            <a:r>
              <a:rPr lang="en-US" i="1" dirty="0"/>
              <a:t>Redevelopment Projects</a:t>
            </a:r>
            <a:r>
              <a:rPr lang="en-US" dirty="0"/>
              <a:t>: </a:t>
            </a:r>
          </a:p>
          <a:p>
            <a:pPr lvl="1" algn="just">
              <a:buFont typeface="Arial" panose="020B0604020202020204" pitchFamily="34" charset="0"/>
              <a:buChar char="•"/>
            </a:pPr>
            <a:r>
              <a:rPr lang="en-US" dirty="0"/>
              <a:t>any work or undertakings to redevelop or rehabilitate areas that are, or have been, designated by CRHA (pursuant to a redevelopment plan) to be in an overall state of blight.</a:t>
            </a:r>
          </a:p>
          <a:p>
            <a:pPr lvl="1" algn="just">
              <a:buFont typeface="Arial" panose="020B0604020202020204" pitchFamily="34" charset="0"/>
              <a:buChar char="•"/>
            </a:pPr>
            <a:endParaRPr lang="en-US" dirty="0"/>
          </a:p>
          <a:p>
            <a:pPr lvl="1" algn="just">
              <a:buFont typeface="Arial" panose="020B0604020202020204" pitchFamily="34" charset="0"/>
              <a:buChar char="•"/>
            </a:pPr>
            <a:r>
              <a:rPr lang="en-US" dirty="0"/>
              <a:t>Blight is defined as a condition that endangers the public health, safety or welfare because the structures/improvements in the area are dilapidated, deteriorated or violate minimum health and safety standards.</a:t>
            </a:r>
          </a:p>
          <a:p>
            <a:endParaRPr lang="en-US" dirty="0"/>
          </a:p>
          <a:p>
            <a:endParaRPr lang="en-US" dirty="0"/>
          </a:p>
        </p:txBody>
      </p:sp>
      <p:sp>
        <p:nvSpPr>
          <p:cNvPr id="2" name="Slide Number Placeholder 1">
            <a:extLst>
              <a:ext uri="{FF2B5EF4-FFF2-40B4-BE49-F238E27FC236}">
                <a16:creationId xmlns:a16="http://schemas.microsoft.com/office/drawing/2014/main" id="{84AA317A-DC76-4BD0-97C9-64D32D583518}"/>
              </a:ext>
            </a:extLst>
          </p:cNvPr>
          <p:cNvSpPr>
            <a:spLocks noGrp="1"/>
          </p:cNvSpPr>
          <p:nvPr>
            <p:ph type="sldNum" sz="quarter" idx="12"/>
          </p:nvPr>
        </p:nvSpPr>
        <p:spPr/>
        <p:txBody>
          <a:bodyPr/>
          <a:lstStyle/>
          <a:p>
            <a:fld id="{F31B8091-E523-42D9-BCCC-1B399905CEE2}" type="slidenum">
              <a:rPr lang="en-US" smtClean="0"/>
              <a:pPr/>
              <a:t>9</a:t>
            </a:fld>
            <a:endParaRPr lang="en-US" dirty="0"/>
          </a:p>
        </p:txBody>
      </p:sp>
    </p:spTree>
    <p:extLst>
      <p:ext uri="{BB962C8B-B14F-4D97-AF65-F5344CB8AC3E}">
        <p14:creationId xmlns:p14="http://schemas.microsoft.com/office/powerpoint/2010/main" val="18355956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0</TotalTime>
  <Words>2364</Words>
  <Application>Microsoft Office PowerPoint</Application>
  <PresentationFormat>On-screen Show (4:3)</PresentationFormat>
  <Paragraphs>515</Paragraphs>
  <Slides>33</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Century Gothic</vt:lpstr>
      <vt:lpstr>Courier New</vt:lpstr>
      <vt:lpstr>Palatino Linotype</vt:lpstr>
      <vt:lpstr>Wingdings</vt:lpstr>
      <vt:lpstr>Executive</vt:lpstr>
      <vt:lpstr>COMMISSIONER ORIENTATION</vt:lpstr>
      <vt:lpstr>OVERVIEW</vt:lpstr>
      <vt:lpstr>What is CRHA?</vt:lpstr>
      <vt:lpstr>What is CRHA?</vt:lpstr>
      <vt:lpstr>CRHA Communities</vt:lpstr>
      <vt:lpstr>CRHA Communities</vt:lpstr>
      <vt:lpstr>What can CRHA do?</vt:lpstr>
      <vt:lpstr>What can CRHA do?</vt:lpstr>
      <vt:lpstr>What can CRHA do?</vt:lpstr>
      <vt:lpstr>What can CRHA do?</vt:lpstr>
      <vt:lpstr>What can CRHA do?</vt:lpstr>
      <vt:lpstr>What can CRHA do?</vt:lpstr>
      <vt:lpstr>What can CRHA do?</vt:lpstr>
      <vt:lpstr>What can CRHA do?</vt:lpstr>
      <vt:lpstr>What can CRHA do?</vt:lpstr>
      <vt:lpstr>What can CRHA do?</vt:lpstr>
      <vt:lpstr>Your role as a Commissioner</vt:lpstr>
      <vt:lpstr>Your role as a Commissioner</vt:lpstr>
      <vt:lpstr>Your role as a Commissioner</vt:lpstr>
      <vt:lpstr>Your role as a Commissioner</vt:lpstr>
      <vt:lpstr>Your role as a Commissioner</vt:lpstr>
      <vt:lpstr>Your role as a Commissioner</vt:lpstr>
      <vt:lpstr>Your role as a Commissioner</vt:lpstr>
      <vt:lpstr>Your role as a Commissioner</vt:lpstr>
      <vt:lpstr>Your role as a Commissioner</vt:lpstr>
      <vt:lpstr>Your role as a Commissioner</vt:lpstr>
      <vt:lpstr>Your role as a Commissioner</vt:lpstr>
      <vt:lpstr>Your role as a Commissioner</vt:lpstr>
      <vt:lpstr>Your role as a Commissioner</vt:lpstr>
      <vt:lpstr>Your role as a Commissioner</vt:lpstr>
      <vt:lpstr>Your role as a Commissioner</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2014-10-01T14:01:10Z</dcterms:created>
  <dcterms:modified xsi:type="dcterms:W3CDTF">2020-09-15T20:01:35Z</dcterms:modified>
</cp:coreProperties>
</file>